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customXml/itemProps9.xml" ContentType="application/vnd.openxmlformats-officedocument.customXmlProperties+xml"/>
  <Override PartName="/customXml/itemProps10.xml" ContentType="application/vnd.openxmlformats-officedocument.customXmlProperties+xml"/>
  <Override PartName="/customXml/itemProps11.xml" ContentType="application/vnd.openxmlformats-officedocument.customXmlProperties+xml"/>
  <Override PartName="/customXml/itemProps1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3"/>
  </p:sldMasterIdLst>
  <p:notesMasterIdLst>
    <p:notesMasterId r:id="rId51"/>
  </p:notesMasterIdLst>
  <p:sldIdLst>
    <p:sldId id="286" r:id="rId14"/>
    <p:sldId id="257" r:id="rId15"/>
    <p:sldId id="288" r:id="rId16"/>
    <p:sldId id="291" r:id="rId17"/>
    <p:sldId id="290" r:id="rId18"/>
    <p:sldId id="295" r:id="rId19"/>
    <p:sldId id="292" r:id="rId20"/>
    <p:sldId id="293" r:id="rId21"/>
    <p:sldId id="294" r:id="rId22"/>
    <p:sldId id="297" r:id="rId23"/>
    <p:sldId id="296" r:id="rId24"/>
    <p:sldId id="298" r:id="rId25"/>
    <p:sldId id="299" r:id="rId26"/>
    <p:sldId id="304" r:id="rId27"/>
    <p:sldId id="300" r:id="rId28"/>
    <p:sldId id="302" r:id="rId29"/>
    <p:sldId id="301" r:id="rId30"/>
    <p:sldId id="303" r:id="rId31"/>
    <p:sldId id="305" r:id="rId32"/>
    <p:sldId id="306" r:id="rId33"/>
    <p:sldId id="311" r:id="rId34"/>
    <p:sldId id="307" r:id="rId35"/>
    <p:sldId id="309" r:id="rId36"/>
    <p:sldId id="310" r:id="rId37"/>
    <p:sldId id="312" r:id="rId38"/>
    <p:sldId id="313" r:id="rId39"/>
    <p:sldId id="321" r:id="rId40"/>
    <p:sldId id="320" r:id="rId41"/>
    <p:sldId id="314" r:id="rId42"/>
    <p:sldId id="315" r:id="rId43"/>
    <p:sldId id="316" r:id="rId44"/>
    <p:sldId id="317" r:id="rId45"/>
    <p:sldId id="318" r:id="rId46"/>
    <p:sldId id="322" r:id="rId47"/>
    <p:sldId id="323" r:id="rId48"/>
    <p:sldId id="324" r:id="rId49"/>
    <p:sldId id="308" r:id="rId5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030A0"/>
    <a:srgbClr val="00B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27" autoAdjust="0"/>
    <p:restoredTop sz="97440" autoAdjust="0"/>
  </p:normalViewPr>
  <p:slideViewPr>
    <p:cSldViewPr snapToGrid="0">
      <p:cViewPr varScale="1">
        <p:scale>
          <a:sx n="89" d="100"/>
          <a:sy n="89" d="100"/>
        </p:scale>
        <p:origin x="825" y="5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.xml"/><Relationship Id="rId18" Type="http://schemas.openxmlformats.org/officeDocument/2006/relationships/slide" Target="slides/slide5.xml"/><Relationship Id="rId26" Type="http://schemas.openxmlformats.org/officeDocument/2006/relationships/slide" Target="slides/slide13.xml"/><Relationship Id="rId39" Type="http://schemas.openxmlformats.org/officeDocument/2006/relationships/slide" Target="slides/slide26.xml"/><Relationship Id="rId21" Type="http://schemas.openxmlformats.org/officeDocument/2006/relationships/slide" Target="slides/slide8.xml"/><Relationship Id="rId34" Type="http://schemas.openxmlformats.org/officeDocument/2006/relationships/slide" Target="slides/slide21.xml"/><Relationship Id="rId42" Type="http://schemas.openxmlformats.org/officeDocument/2006/relationships/slide" Target="slides/slide29.xml"/><Relationship Id="rId47" Type="http://schemas.openxmlformats.org/officeDocument/2006/relationships/slide" Target="slides/slide34.xml"/><Relationship Id="rId50" Type="http://schemas.openxmlformats.org/officeDocument/2006/relationships/slide" Target="slides/slide37.xml"/><Relationship Id="rId55" Type="http://schemas.openxmlformats.org/officeDocument/2006/relationships/tableStyles" Target="tableStyles.xml"/><Relationship Id="rId7" Type="http://schemas.openxmlformats.org/officeDocument/2006/relationships/customXml" Target="../customXml/item7.xml"/><Relationship Id="rId2" Type="http://schemas.openxmlformats.org/officeDocument/2006/relationships/customXml" Target="../customXml/item2.xml"/><Relationship Id="rId16" Type="http://schemas.openxmlformats.org/officeDocument/2006/relationships/slide" Target="slides/slide3.xml"/><Relationship Id="rId29" Type="http://schemas.openxmlformats.org/officeDocument/2006/relationships/slide" Target="slides/slide16.xml"/><Relationship Id="rId11" Type="http://schemas.openxmlformats.org/officeDocument/2006/relationships/customXml" Target="../customXml/item11.xml"/><Relationship Id="rId24" Type="http://schemas.openxmlformats.org/officeDocument/2006/relationships/slide" Target="slides/slide11.xml"/><Relationship Id="rId32" Type="http://schemas.openxmlformats.org/officeDocument/2006/relationships/slide" Target="slides/slide19.xml"/><Relationship Id="rId37" Type="http://schemas.openxmlformats.org/officeDocument/2006/relationships/slide" Target="slides/slide24.xml"/><Relationship Id="rId40" Type="http://schemas.openxmlformats.org/officeDocument/2006/relationships/slide" Target="slides/slide27.xml"/><Relationship Id="rId45" Type="http://schemas.openxmlformats.org/officeDocument/2006/relationships/slide" Target="slides/slide32.xml"/><Relationship Id="rId53" Type="http://schemas.openxmlformats.org/officeDocument/2006/relationships/viewProps" Target="viewProps.xml"/><Relationship Id="rId5" Type="http://schemas.openxmlformats.org/officeDocument/2006/relationships/customXml" Target="../customXml/item5.xml"/><Relationship Id="rId10" Type="http://schemas.openxmlformats.org/officeDocument/2006/relationships/customXml" Target="../customXml/item10.xml"/><Relationship Id="rId19" Type="http://schemas.openxmlformats.org/officeDocument/2006/relationships/slide" Target="slides/slide6.xml"/><Relationship Id="rId31" Type="http://schemas.openxmlformats.org/officeDocument/2006/relationships/slide" Target="slides/slide18.xml"/><Relationship Id="rId44" Type="http://schemas.openxmlformats.org/officeDocument/2006/relationships/slide" Target="slides/slide31.xml"/><Relationship Id="rId52" Type="http://schemas.openxmlformats.org/officeDocument/2006/relationships/presProps" Target="presProps.xml"/><Relationship Id="rId4" Type="http://schemas.openxmlformats.org/officeDocument/2006/relationships/customXml" Target="../customXml/item4.xml"/><Relationship Id="rId9" Type="http://schemas.openxmlformats.org/officeDocument/2006/relationships/customXml" Target="../customXml/item9.xml"/><Relationship Id="rId14" Type="http://schemas.openxmlformats.org/officeDocument/2006/relationships/slide" Target="slides/slide1.xml"/><Relationship Id="rId22" Type="http://schemas.openxmlformats.org/officeDocument/2006/relationships/slide" Target="slides/slide9.xml"/><Relationship Id="rId27" Type="http://schemas.openxmlformats.org/officeDocument/2006/relationships/slide" Target="slides/slide14.xml"/><Relationship Id="rId30" Type="http://schemas.openxmlformats.org/officeDocument/2006/relationships/slide" Target="slides/slide17.xml"/><Relationship Id="rId35" Type="http://schemas.openxmlformats.org/officeDocument/2006/relationships/slide" Target="slides/slide22.xml"/><Relationship Id="rId43" Type="http://schemas.openxmlformats.org/officeDocument/2006/relationships/slide" Target="slides/slide30.xml"/><Relationship Id="rId48" Type="http://schemas.openxmlformats.org/officeDocument/2006/relationships/slide" Target="slides/slide35.xml"/><Relationship Id="rId8" Type="http://schemas.openxmlformats.org/officeDocument/2006/relationships/customXml" Target="../customXml/item8.xml"/><Relationship Id="rId51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12" Type="http://schemas.openxmlformats.org/officeDocument/2006/relationships/customXml" Target="../customXml/item12.xml"/><Relationship Id="rId17" Type="http://schemas.openxmlformats.org/officeDocument/2006/relationships/slide" Target="slides/slide4.xml"/><Relationship Id="rId25" Type="http://schemas.openxmlformats.org/officeDocument/2006/relationships/slide" Target="slides/slide12.xml"/><Relationship Id="rId33" Type="http://schemas.openxmlformats.org/officeDocument/2006/relationships/slide" Target="slides/slide20.xml"/><Relationship Id="rId38" Type="http://schemas.openxmlformats.org/officeDocument/2006/relationships/slide" Target="slides/slide25.xml"/><Relationship Id="rId46" Type="http://schemas.openxmlformats.org/officeDocument/2006/relationships/slide" Target="slides/slide33.xml"/><Relationship Id="rId20" Type="http://schemas.openxmlformats.org/officeDocument/2006/relationships/slide" Target="slides/slide7.xml"/><Relationship Id="rId41" Type="http://schemas.openxmlformats.org/officeDocument/2006/relationships/slide" Target="slides/slide28.xml"/><Relationship Id="rId54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15" Type="http://schemas.openxmlformats.org/officeDocument/2006/relationships/slide" Target="slides/slide2.xml"/><Relationship Id="rId23" Type="http://schemas.openxmlformats.org/officeDocument/2006/relationships/slide" Target="slides/slide10.xml"/><Relationship Id="rId28" Type="http://schemas.openxmlformats.org/officeDocument/2006/relationships/slide" Target="slides/slide15.xml"/><Relationship Id="rId36" Type="http://schemas.openxmlformats.org/officeDocument/2006/relationships/slide" Target="slides/slide23.xml"/><Relationship Id="rId49" Type="http://schemas.openxmlformats.org/officeDocument/2006/relationships/slide" Target="slides/slide36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Sample</a:t>
            </a:r>
            <a:r>
              <a:rPr lang="en-US" baseline="0" dirty="0"/>
              <a:t> random data </a:t>
            </a:r>
            <a:r>
              <a:rPr lang="en-US" baseline="0" dirty="0">
                <a:sym typeface="Wingdings" panose="05000000000000000000" pitchFamily="2" charset="2"/>
              </a:rPr>
              <a:t>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10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Sheet1!$A$2:$A$7</c:f>
              <c:numCache>
                <c:formatCode>General</c:formatCode>
                <c:ptCount val="6"/>
                <c:pt idx="0">
                  <c:v>1</c:v>
                </c:pt>
                <c:pt idx="1">
                  <c:v>3</c:v>
                </c:pt>
                <c:pt idx="2">
                  <c:v>4</c:v>
                </c:pt>
                <c:pt idx="3">
                  <c:v>5</c:v>
                </c:pt>
                <c:pt idx="4">
                  <c:v>6</c:v>
                </c:pt>
              </c:numCache>
            </c:numRef>
          </c:xVal>
          <c:yVal>
            <c:numRef>
              <c:f>Sheet1!$B$2:$B$7</c:f>
              <c:numCache>
                <c:formatCode>General</c:formatCode>
                <c:ptCount val="6"/>
                <c:pt idx="0">
                  <c:v>1</c:v>
                </c:pt>
                <c:pt idx="1">
                  <c:v>3</c:v>
                </c:pt>
                <c:pt idx="2">
                  <c:v>10</c:v>
                </c:pt>
                <c:pt idx="3">
                  <c:v>11</c:v>
                </c:pt>
                <c:pt idx="4">
                  <c:v>12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FF7E-4CB3-8E55-AE86A31F051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62835935"/>
        <c:axId val="762810559"/>
      </c:scatterChart>
      <c:valAx>
        <c:axId val="762835935"/>
        <c:scaling>
          <c:orientation val="minMax"/>
          <c:max val="7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62810559"/>
        <c:crosses val="autoZero"/>
        <c:crossBetween val="midCat"/>
        <c:majorUnit val="1"/>
      </c:valAx>
      <c:valAx>
        <c:axId val="76281055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62835935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Sample</a:t>
            </a:r>
            <a:r>
              <a:rPr lang="en-US" baseline="0" dirty="0"/>
              <a:t> random data </a:t>
            </a:r>
            <a:r>
              <a:rPr lang="en-US" baseline="0" dirty="0">
                <a:sym typeface="Wingdings" panose="05000000000000000000" pitchFamily="2" charset="2"/>
              </a:rPr>
              <a:t>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10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Sheet1!$A$2:$A$7</c:f>
              <c:numCache>
                <c:formatCode>General</c:formatCode>
                <c:ptCount val="6"/>
                <c:pt idx="0">
                  <c:v>1</c:v>
                </c:pt>
                <c:pt idx="1">
                  <c:v>3</c:v>
                </c:pt>
                <c:pt idx="2">
                  <c:v>4</c:v>
                </c:pt>
                <c:pt idx="3">
                  <c:v>5</c:v>
                </c:pt>
                <c:pt idx="4">
                  <c:v>6</c:v>
                </c:pt>
              </c:numCache>
            </c:numRef>
          </c:xVal>
          <c:yVal>
            <c:numRef>
              <c:f>Sheet1!$B$2:$B$7</c:f>
              <c:numCache>
                <c:formatCode>General</c:formatCode>
                <c:ptCount val="6"/>
                <c:pt idx="0">
                  <c:v>1</c:v>
                </c:pt>
                <c:pt idx="1">
                  <c:v>3</c:v>
                </c:pt>
                <c:pt idx="2">
                  <c:v>10</c:v>
                </c:pt>
                <c:pt idx="3">
                  <c:v>11</c:v>
                </c:pt>
                <c:pt idx="4">
                  <c:v>12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B5FF-4026-B515-7F990431040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62835935"/>
        <c:axId val="762810559"/>
      </c:scatterChart>
      <c:valAx>
        <c:axId val="762835935"/>
        <c:scaling>
          <c:orientation val="minMax"/>
          <c:max val="7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62810559"/>
        <c:crosses val="autoZero"/>
        <c:crossBetween val="midCat"/>
        <c:majorUnit val="1"/>
      </c:valAx>
      <c:valAx>
        <c:axId val="76281055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62835935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8E3500D-1C5B-474F-BC0E-B246735C3EE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530933-1DA4-43F2-BFE7-E5E61C6EA9D7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CEB7ED-9AEC-46CF-975E-D41C1296BD16}" type="datetimeFigureOut">
              <a:rPr lang="en-US" smtClean="0"/>
              <a:t>2021-10-26</a:t>
            </a:fld>
            <a:endParaRPr 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A8A395BB-1759-4ED1-B7D2-830963985B0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05929FB6-0689-431F-9FA5-C9C17124D4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3ADF1B-50AB-4D9B-8516-6BBB6BBE0A1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909B97-EC7B-4134-A491-D04D523C3E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E13E44-A368-46EA-9BDD-E24139122969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BEAF9-0D78-4E24-948A-610D18EE93DD}" type="datetime1">
              <a:rPr lang="en-US" smtClean="0"/>
              <a:t>2021-10-26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2C7C3-1F9D-495C-A818-668CCDC0E8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1843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74387E-5596-4E76-B85A-AE3452DFDB62}" type="datetime1">
              <a:rPr lang="en-US" smtClean="0"/>
              <a:t>2021-10-26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2C7C3-1F9D-495C-A818-668CCDC0E8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6312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A480A3-8F0E-42AC-9E07-EF3D64495462}" type="datetime1">
              <a:rPr lang="en-US" smtClean="0"/>
              <a:t>2021-10-26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2C7C3-1F9D-495C-A818-668CCDC0E8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4810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FBBD3-5547-4C8E-B2C8-F9BB9E41B5AF}" type="datetime1">
              <a:rPr lang="en-US" smtClean="0"/>
              <a:t>2021-10-26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05750" y="6356351"/>
            <a:ext cx="609600" cy="365125"/>
          </a:xfrm>
        </p:spPr>
        <p:txBody>
          <a:bodyPr/>
          <a:lstStyle/>
          <a:p>
            <a:fld id="{0B02C7C3-1F9D-495C-A818-668CCDC0E8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5644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11526-D6B4-4150-870B-F677475086AE}" type="datetime1">
              <a:rPr lang="en-US" smtClean="0"/>
              <a:t>2021-10-26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2C7C3-1F9D-495C-A818-668CCDC0E8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2635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02221-11D1-431F-97BB-CB7507450614}" type="datetime1">
              <a:rPr lang="en-US" smtClean="0"/>
              <a:t>2021-10-26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2C7C3-1F9D-495C-A818-668CCDC0E8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2154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2226ED-0DCE-43A3-A9B1-23080B8FE7A7}" type="datetime1">
              <a:rPr lang="en-US" smtClean="0"/>
              <a:t>2021-10-26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2C7C3-1F9D-495C-A818-668CCDC0E8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9513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4C90B8-4FF1-4B3E-B424-6FB6A0D92D75}" type="datetime1">
              <a:rPr lang="en-US" smtClean="0"/>
              <a:t>2021-10-26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2C7C3-1F9D-495C-A818-668CCDC0E8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4528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ABEAD-9310-420D-B116-B5C890A20245}" type="datetime1">
              <a:rPr lang="en-US" smtClean="0"/>
              <a:t>2021-10-26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2C7C3-1F9D-495C-A818-668CCDC0E8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0135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4029E-2CC3-45F7-907A-D0199649386F}" type="datetime1">
              <a:rPr lang="en-US" smtClean="0"/>
              <a:t>2021-10-26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2C7C3-1F9D-495C-A818-668CCDC0E8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023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81C69-7E96-44A4-84BA-1C2F3C681B55}" type="datetime1">
              <a:rPr lang="en-US" smtClean="0"/>
              <a:t>2021-10-26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2C7C3-1F9D-495C-A818-668CCDC0E8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8146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B0475E-73F0-46EC-93A1-C8743BD07124}" type="datetime1">
              <a:rPr lang="en-US" smtClean="0"/>
              <a:t>2021-10-26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02C7C3-1F9D-495C-A818-668CCDC0E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2767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hyperlink" Target="https://en.wikipedia.org/wiki/Calculator#/media/File:Casio_calculator_JS-20WK_in_201901_002.jpg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s://playground.tensorflow.org/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s://see.stanford.edu/materials/aimlcs229/cs229-notes1.pdf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genome.gov/About-Genomics/Introduction-to-Genomics" TargetMode="External"/><Relationship Id="rId5" Type="http://schemas.openxmlformats.org/officeDocument/2006/relationships/hyperlink" Target="https://www.genome.gov/genetics-glossary/Double-Helix" TargetMode="Externa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16/j.asoc.2010.01.008" TargetMode="External"/><Relationship Id="rId2" Type="http://schemas.openxmlformats.org/officeDocument/2006/relationships/hyperlink" Target="https://doi.org/10.1016/0305-0548(93)E0024-N" TargetMode="Externa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2905C2-EF27-497C-A459-EC1AE17521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2235200"/>
            <a:ext cx="7772400" cy="2387600"/>
          </a:xfrm>
        </p:spPr>
        <p:txBody>
          <a:bodyPr anchor="ctr">
            <a:normAutofit/>
          </a:bodyPr>
          <a:lstStyle/>
          <a:p>
            <a:r>
              <a:rPr lang="en-US" sz="4800" dirty="0"/>
              <a:t>Information Science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D88088-5291-4755-B68C-DEC4F56CE9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4443730"/>
            <a:ext cx="6858000" cy="1957070"/>
          </a:xfrm>
        </p:spPr>
        <p:txBody>
          <a:bodyPr>
            <a:normAutofit/>
          </a:bodyPr>
          <a:lstStyle/>
          <a:p>
            <a:pPr>
              <a:spcAft>
                <a:spcPts val="3000"/>
              </a:spcAft>
            </a:pPr>
            <a:r>
              <a:rPr lang="en-US" sz="3200" dirty="0"/>
              <a:t>Lecture 4: Artificial Intelligence and Applications in Daily Life</a:t>
            </a:r>
          </a:p>
          <a:p>
            <a:r>
              <a:rPr lang="en-US" dirty="0"/>
              <a:t>Asst. Prof. Chawanat </a:t>
            </a:r>
            <a:r>
              <a:rPr lang="en-US" cap="small" dirty="0"/>
              <a:t>Nakasan</a:t>
            </a:r>
            <a:r>
              <a:rPr lang="en-US" dirty="0"/>
              <a:t> | 2020-10-26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E53785-6560-45FF-9932-659E91FA4057}"/>
              </a:ext>
            </a:extLst>
          </p:cNvPr>
          <p:cNvSpPr/>
          <p:nvPr/>
        </p:nvSpPr>
        <p:spPr>
          <a:xfrm>
            <a:off x="3757514" y="2004367"/>
            <a:ext cx="16289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262626"/>
                </a:solidFill>
                <a:latin typeface="ヒラギノ角ゴ Pro W3"/>
              </a:rPr>
              <a:t>GSCI1801A </a:t>
            </a: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7F4EB5-9550-4FAD-B042-09ADC0BAF6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2C7C3-1F9D-495C-A818-668CCDC0E8E2}" type="slidenum">
              <a:rPr lang="en-US" smtClean="0">
                <a:solidFill>
                  <a:srgbClr val="0070C0"/>
                </a:solidFill>
              </a:rPr>
              <a:t>1</a:t>
            </a:fld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CAB71245-5375-4A97-9FBB-8DCA2EB920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704526" y="758508"/>
            <a:ext cx="7734947" cy="635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4999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3143EF-4F43-4DDB-A781-D35081C43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GA: Mutation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855549-F376-4472-8FEB-FB22BAC05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2C7C3-1F9D-495C-A818-668CCDC0E8E2}" type="slidenum">
              <a:rPr lang="en-US" smtClean="0"/>
              <a:t>10</a:t>
            </a:fld>
            <a:endParaRPr lang="en-US"/>
          </a:p>
        </p:txBody>
      </p:sp>
      <p:sp>
        <p:nvSpPr>
          <p:cNvPr id="269" name="Rectangle 268">
            <a:extLst>
              <a:ext uri="{FF2B5EF4-FFF2-40B4-BE49-F238E27FC236}">
                <a16:creationId xmlns:a16="http://schemas.microsoft.com/office/drawing/2014/main" id="{7A444E86-2961-44B5-83F0-C8A7093B095F}"/>
              </a:ext>
            </a:extLst>
          </p:cNvPr>
          <p:cNvSpPr/>
          <p:nvPr/>
        </p:nvSpPr>
        <p:spPr>
          <a:xfrm>
            <a:off x="584281" y="2318903"/>
            <a:ext cx="316018" cy="39724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70" name="Rectangle 269">
            <a:extLst>
              <a:ext uri="{FF2B5EF4-FFF2-40B4-BE49-F238E27FC236}">
                <a16:creationId xmlns:a16="http://schemas.microsoft.com/office/drawing/2014/main" id="{50EC1E49-533E-4214-814F-841B10BDC82D}"/>
              </a:ext>
            </a:extLst>
          </p:cNvPr>
          <p:cNvSpPr/>
          <p:nvPr/>
        </p:nvSpPr>
        <p:spPr>
          <a:xfrm>
            <a:off x="1216317" y="2318903"/>
            <a:ext cx="316018" cy="39724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1</a:t>
            </a:r>
          </a:p>
        </p:txBody>
      </p:sp>
      <p:sp>
        <p:nvSpPr>
          <p:cNvPr id="271" name="Rectangle 270">
            <a:extLst>
              <a:ext uri="{FF2B5EF4-FFF2-40B4-BE49-F238E27FC236}">
                <a16:creationId xmlns:a16="http://schemas.microsoft.com/office/drawing/2014/main" id="{D8C44CD8-110B-4D23-AC75-4B2012CBE99A}"/>
              </a:ext>
            </a:extLst>
          </p:cNvPr>
          <p:cNvSpPr/>
          <p:nvPr/>
        </p:nvSpPr>
        <p:spPr>
          <a:xfrm>
            <a:off x="1848355" y="2318903"/>
            <a:ext cx="316018" cy="39724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1</a:t>
            </a:r>
          </a:p>
        </p:txBody>
      </p:sp>
      <p:sp>
        <p:nvSpPr>
          <p:cNvPr id="272" name="Rectangle 271">
            <a:extLst>
              <a:ext uri="{FF2B5EF4-FFF2-40B4-BE49-F238E27FC236}">
                <a16:creationId xmlns:a16="http://schemas.microsoft.com/office/drawing/2014/main" id="{78EC67F7-CDB5-4DB5-A7F2-03F7F91F0D49}"/>
              </a:ext>
            </a:extLst>
          </p:cNvPr>
          <p:cNvSpPr/>
          <p:nvPr/>
        </p:nvSpPr>
        <p:spPr>
          <a:xfrm>
            <a:off x="2480391" y="2318903"/>
            <a:ext cx="316018" cy="39724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1</a:t>
            </a:r>
          </a:p>
        </p:txBody>
      </p:sp>
      <p:sp>
        <p:nvSpPr>
          <p:cNvPr id="273" name="Rectangle 272">
            <a:extLst>
              <a:ext uri="{FF2B5EF4-FFF2-40B4-BE49-F238E27FC236}">
                <a16:creationId xmlns:a16="http://schemas.microsoft.com/office/drawing/2014/main" id="{255BAC58-9602-49EA-AC7C-AA6AC97318A2}"/>
              </a:ext>
            </a:extLst>
          </p:cNvPr>
          <p:cNvSpPr/>
          <p:nvPr/>
        </p:nvSpPr>
        <p:spPr>
          <a:xfrm>
            <a:off x="3112427" y="2318903"/>
            <a:ext cx="316018" cy="39724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1</a:t>
            </a:r>
          </a:p>
        </p:txBody>
      </p:sp>
      <p:sp>
        <p:nvSpPr>
          <p:cNvPr id="274" name="Rectangle 273">
            <a:extLst>
              <a:ext uri="{FF2B5EF4-FFF2-40B4-BE49-F238E27FC236}">
                <a16:creationId xmlns:a16="http://schemas.microsoft.com/office/drawing/2014/main" id="{3D73DC3A-278B-4689-915D-53526910C0EB}"/>
              </a:ext>
            </a:extLst>
          </p:cNvPr>
          <p:cNvSpPr/>
          <p:nvPr/>
        </p:nvSpPr>
        <p:spPr>
          <a:xfrm>
            <a:off x="3744465" y="2318903"/>
            <a:ext cx="316018" cy="39724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1</a:t>
            </a:r>
          </a:p>
        </p:txBody>
      </p:sp>
      <p:sp>
        <p:nvSpPr>
          <p:cNvPr id="275" name="Rectangle 274">
            <a:extLst>
              <a:ext uri="{FF2B5EF4-FFF2-40B4-BE49-F238E27FC236}">
                <a16:creationId xmlns:a16="http://schemas.microsoft.com/office/drawing/2014/main" id="{63315DAB-201B-4848-BFCE-B841F85C7C4A}"/>
              </a:ext>
            </a:extLst>
          </p:cNvPr>
          <p:cNvSpPr/>
          <p:nvPr/>
        </p:nvSpPr>
        <p:spPr>
          <a:xfrm>
            <a:off x="900299" y="2318903"/>
            <a:ext cx="316018" cy="39724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76" name="Rectangle 275">
            <a:extLst>
              <a:ext uri="{FF2B5EF4-FFF2-40B4-BE49-F238E27FC236}">
                <a16:creationId xmlns:a16="http://schemas.microsoft.com/office/drawing/2014/main" id="{8189FF76-C32F-40C2-9978-8C5BBA32C4BD}"/>
              </a:ext>
            </a:extLst>
          </p:cNvPr>
          <p:cNvSpPr/>
          <p:nvPr/>
        </p:nvSpPr>
        <p:spPr>
          <a:xfrm>
            <a:off x="1532337" y="2318903"/>
            <a:ext cx="316018" cy="39724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77" name="Rectangle 276">
            <a:extLst>
              <a:ext uri="{FF2B5EF4-FFF2-40B4-BE49-F238E27FC236}">
                <a16:creationId xmlns:a16="http://schemas.microsoft.com/office/drawing/2014/main" id="{E264C0B9-9C9D-400F-9AB7-FBFD0C047154}"/>
              </a:ext>
            </a:extLst>
          </p:cNvPr>
          <p:cNvSpPr/>
          <p:nvPr/>
        </p:nvSpPr>
        <p:spPr>
          <a:xfrm>
            <a:off x="2164373" y="2318903"/>
            <a:ext cx="316018" cy="39724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78" name="Rectangle 277">
            <a:extLst>
              <a:ext uri="{FF2B5EF4-FFF2-40B4-BE49-F238E27FC236}">
                <a16:creationId xmlns:a16="http://schemas.microsoft.com/office/drawing/2014/main" id="{21481D5B-5523-479A-B7D0-1C7ACFAAF712}"/>
              </a:ext>
            </a:extLst>
          </p:cNvPr>
          <p:cNvSpPr/>
          <p:nvPr/>
        </p:nvSpPr>
        <p:spPr>
          <a:xfrm>
            <a:off x="2796409" y="2318903"/>
            <a:ext cx="316018" cy="39724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79" name="Rectangle 278">
            <a:extLst>
              <a:ext uri="{FF2B5EF4-FFF2-40B4-BE49-F238E27FC236}">
                <a16:creationId xmlns:a16="http://schemas.microsoft.com/office/drawing/2014/main" id="{768F09CD-0760-4884-AA0A-DEE42D4E5780}"/>
              </a:ext>
            </a:extLst>
          </p:cNvPr>
          <p:cNvSpPr/>
          <p:nvPr/>
        </p:nvSpPr>
        <p:spPr>
          <a:xfrm>
            <a:off x="3428447" y="2318903"/>
            <a:ext cx="316018" cy="39724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80" name="Rectangle 279">
            <a:extLst>
              <a:ext uri="{FF2B5EF4-FFF2-40B4-BE49-F238E27FC236}">
                <a16:creationId xmlns:a16="http://schemas.microsoft.com/office/drawing/2014/main" id="{A0EEF11A-5911-49BC-AFB1-BD2966ACE0B0}"/>
              </a:ext>
            </a:extLst>
          </p:cNvPr>
          <p:cNvSpPr/>
          <p:nvPr/>
        </p:nvSpPr>
        <p:spPr>
          <a:xfrm>
            <a:off x="4060483" y="2318903"/>
            <a:ext cx="316018" cy="39724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1</a:t>
            </a:r>
          </a:p>
        </p:txBody>
      </p:sp>
      <p:sp>
        <p:nvSpPr>
          <p:cNvPr id="281" name="Rectangle 280">
            <a:extLst>
              <a:ext uri="{FF2B5EF4-FFF2-40B4-BE49-F238E27FC236}">
                <a16:creationId xmlns:a16="http://schemas.microsoft.com/office/drawing/2014/main" id="{A36E1E66-3765-4815-9814-2DAC5BCD50F4}"/>
              </a:ext>
            </a:extLst>
          </p:cNvPr>
          <p:cNvSpPr/>
          <p:nvPr/>
        </p:nvSpPr>
        <p:spPr>
          <a:xfrm>
            <a:off x="5083519" y="2318903"/>
            <a:ext cx="316018" cy="39724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82" name="Rectangle 281">
            <a:extLst>
              <a:ext uri="{FF2B5EF4-FFF2-40B4-BE49-F238E27FC236}">
                <a16:creationId xmlns:a16="http://schemas.microsoft.com/office/drawing/2014/main" id="{506B0C40-9EDE-4F57-B80D-A71E89A74F78}"/>
              </a:ext>
            </a:extLst>
          </p:cNvPr>
          <p:cNvSpPr/>
          <p:nvPr/>
        </p:nvSpPr>
        <p:spPr>
          <a:xfrm>
            <a:off x="5715557" y="2318903"/>
            <a:ext cx="316018" cy="39724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83" name="Rectangle 282">
            <a:extLst>
              <a:ext uri="{FF2B5EF4-FFF2-40B4-BE49-F238E27FC236}">
                <a16:creationId xmlns:a16="http://schemas.microsoft.com/office/drawing/2014/main" id="{632AF48F-8871-4F90-9891-16FEB670AB4B}"/>
              </a:ext>
            </a:extLst>
          </p:cNvPr>
          <p:cNvSpPr/>
          <p:nvPr/>
        </p:nvSpPr>
        <p:spPr>
          <a:xfrm>
            <a:off x="6347593" y="2318903"/>
            <a:ext cx="316018" cy="39724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1</a:t>
            </a:r>
          </a:p>
        </p:txBody>
      </p:sp>
      <p:sp>
        <p:nvSpPr>
          <p:cNvPr id="284" name="Rectangle 283">
            <a:extLst>
              <a:ext uri="{FF2B5EF4-FFF2-40B4-BE49-F238E27FC236}">
                <a16:creationId xmlns:a16="http://schemas.microsoft.com/office/drawing/2014/main" id="{69D0D26F-6A81-4A61-A3F0-C38978CD8A3A}"/>
              </a:ext>
            </a:extLst>
          </p:cNvPr>
          <p:cNvSpPr/>
          <p:nvPr/>
        </p:nvSpPr>
        <p:spPr>
          <a:xfrm>
            <a:off x="6979629" y="2318903"/>
            <a:ext cx="316018" cy="39724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85" name="Rectangle 284">
            <a:extLst>
              <a:ext uri="{FF2B5EF4-FFF2-40B4-BE49-F238E27FC236}">
                <a16:creationId xmlns:a16="http://schemas.microsoft.com/office/drawing/2014/main" id="{268EF0A4-B6B6-4518-8746-0AA1C8760158}"/>
              </a:ext>
            </a:extLst>
          </p:cNvPr>
          <p:cNvSpPr/>
          <p:nvPr/>
        </p:nvSpPr>
        <p:spPr>
          <a:xfrm>
            <a:off x="7611667" y="2318903"/>
            <a:ext cx="316018" cy="39724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86" name="Rectangle 285">
            <a:extLst>
              <a:ext uri="{FF2B5EF4-FFF2-40B4-BE49-F238E27FC236}">
                <a16:creationId xmlns:a16="http://schemas.microsoft.com/office/drawing/2014/main" id="{5F4617C5-99A6-493C-AFE2-5A6CC8B66768}"/>
              </a:ext>
            </a:extLst>
          </p:cNvPr>
          <p:cNvSpPr/>
          <p:nvPr/>
        </p:nvSpPr>
        <p:spPr>
          <a:xfrm>
            <a:off x="8243703" y="2318903"/>
            <a:ext cx="316018" cy="39724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87" name="Rectangle 286">
            <a:extLst>
              <a:ext uri="{FF2B5EF4-FFF2-40B4-BE49-F238E27FC236}">
                <a16:creationId xmlns:a16="http://schemas.microsoft.com/office/drawing/2014/main" id="{BD1E1EFA-2D26-48DA-82E9-2A449DBA0050}"/>
              </a:ext>
            </a:extLst>
          </p:cNvPr>
          <p:cNvSpPr/>
          <p:nvPr/>
        </p:nvSpPr>
        <p:spPr>
          <a:xfrm>
            <a:off x="4767501" y="2318903"/>
            <a:ext cx="316018" cy="39724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88" name="Rectangle 287">
            <a:extLst>
              <a:ext uri="{FF2B5EF4-FFF2-40B4-BE49-F238E27FC236}">
                <a16:creationId xmlns:a16="http://schemas.microsoft.com/office/drawing/2014/main" id="{ADE1BB80-FA31-4F2F-90B2-12B229FE5FB6}"/>
              </a:ext>
            </a:extLst>
          </p:cNvPr>
          <p:cNvSpPr/>
          <p:nvPr/>
        </p:nvSpPr>
        <p:spPr>
          <a:xfrm>
            <a:off x="5399537" y="2318903"/>
            <a:ext cx="316018" cy="39724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89" name="Rectangle 288">
            <a:extLst>
              <a:ext uri="{FF2B5EF4-FFF2-40B4-BE49-F238E27FC236}">
                <a16:creationId xmlns:a16="http://schemas.microsoft.com/office/drawing/2014/main" id="{5DA393B5-AA5D-4895-83A9-76EB01559966}"/>
              </a:ext>
            </a:extLst>
          </p:cNvPr>
          <p:cNvSpPr/>
          <p:nvPr/>
        </p:nvSpPr>
        <p:spPr>
          <a:xfrm>
            <a:off x="6031575" y="2318903"/>
            <a:ext cx="316018" cy="39724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90" name="Rectangle 289">
            <a:extLst>
              <a:ext uri="{FF2B5EF4-FFF2-40B4-BE49-F238E27FC236}">
                <a16:creationId xmlns:a16="http://schemas.microsoft.com/office/drawing/2014/main" id="{63BA9869-F049-4D8C-BB17-7D7D9477BC21}"/>
              </a:ext>
            </a:extLst>
          </p:cNvPr>
          <p:cNvSpPr/>
          <p:nvPr/>
        </p:nvSpPr>
        <p:spPr>
          <a:xfrm>
            <a:off x="6663611" y="2318903"/>
            <a:ext cx="316018" cy="39724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91" name="Rectangle 290">
            <a:extLst>
              <a:ext uri="{FF2B5EF4-FFF2-40B4-BE49-F238E27FC236}">
                <a16:creationId xmlns:a16="http://schemas.microsoft.com/office/drawing/2014/main" id="{68145F6F-42F9-4D36-8206-960B3C2324DC}"/>
              </a:ext>
            </a:extLst>
          </p:cNvPr>
          <p:cNvSpPr/>
          <p:nvPr/>
        </p:nvSpPr>
        <p:spPr>
          <a:xfrm>
            <a:off x="7295647" y="2318903"/>
            <a:ext cx="316018" cy="39724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92" name="Rectangle 291">
            <a:extLst>
              <a:ext uri="{FF2B5EF4-FFF2-40B4-BE49-F238E27FC236}">
                <a16:creationId xmlns:a16="http://schemas.microsoft.com/office/drawing/2014/main" id="{EBE51592-161C-4CD5-ABDB-ED067B57EE5D}"/>
              </a:ext>
            </a:extLst>
          </p:cNvPr>
          <p:cNvSpPr/>
          <p:nvPr/>
        </p:nvSpPr>
        <p:spPr>
          <a:xfrm>
            <a:off x="7927685" y="2318903"/>
            <a:ext cx="316018" cy="39724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5E50B2-7F7A-4B79-96CA-76AB7BC99324}"/>
              </a:ext>
            </a:extLst>
          </p:cNvPr>
          <p:cNvSpPr txBox="1"/>
          <p:nvPr/>
        </p:nvSpPr>
        <p:spPr>
          <a:xfrm>
            <a:off x="1913569" y="1690689"/>
            <a:ext cx="11336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Child 1</a:t>
            </a:r>
          </a:p>
        </p:txBody>
      </p:sp>
      <p:sp>
        <p:nvSpPr>
          <p:cNvPr id="294" name="TextBox 293">
            <a:extLst>
              <a:ext uri="{FF2B5EF4-FFF2-40B4-BE49-F238E27FC236}">
                <a16:creationId xmlns:a16="http://schemas.microsoft.com/office/drawing/2014/main" id="{60F04459-6BDF-4F1E-B6AB-A2F4D3758296}"/>
              </a:ext>
            </a:extLst>
          </p:cNvPr>
          <p:cNvSpPr txBox="1"/>
          <p:nvPr/>
        </p:nvSpPr>
        <p:spPr>
          <a:xfrm>
            <a:off x="6096789" y="1690689"/>
            <a:ext cx="11336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Child 2</a:t>
            </a:r>
          </a:p>
        </p:txBody>
      </p:sp>
      <p:sp>
        <p:nvSpPr>
          <p:cNvPr id="295" name="Rectangle 294">
            <a:extLst>
              <a:ext uri="{FF2B5EF4-FFF2-40B4-BE49-F238E27FC236}">
                <a16:creationId xmlns:a16="http://schemas.microsoft.com/office/drawing/2014/main" id="{1295E1CA-D3D9-468C-980A-FE49A26792DC}"/>
              </a:ext>
            </a:extLst>
          </p:cNvPr>
          <p:cNvSpPr/>
          <p:nvPr/>
        </p:nvSpPr>
        <p:spPr>
          <a:xfrm>
            <a:off x="584281" y="4201043"/>
            <a:ext cx="316018" cy="39724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96" name="Rectangle 295">
            <a:extLst>
              <a:ext uri="{FF2B5EF4-FFF2-40B4-BE49-F238E27FC236}">
                <a16:creationId xmlns:a16="http://schemas.microsoft.com/office/drawing/2014/main" id="{A2E23B94-4ED7-430F-A4BC-226D2861500E}"/>
              </a:ext>
            </a:extLst>
          </p:cNvPr>
          <p:cNvSpPr/>
          <p:nvPr/>
        </p:nvSpPr>
        <p:spPr>
          <a:xfrm>
            <a:off x="1216317" y="4201043"/>
            <a:ext cx="316018" cy="397245"/>
          </a:xfrm>
          <a:prstGeom prst="rect">
            <a:avLst/>
          </a:prstGeom>
          <a:solidFill>
            <a:srgbClr val="FF0000"/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0</a:t>
            </a:r>
          </a:p>
        </p:txBody>
      </p:sp>
      <p:sp>
        <p:nvSpPr>
          <p:cNvPr id="297" name="Rectangle 296">
            <a:extLst>
              <a:ext uri="{FF2B5EF4-FFF2-40B4-BE49-F238E27FC236}">
                <a16:creationId xmlns:a16="http://schemas.microsoft.com/office/drawing/2014/main" id="{762C51F8-1C2F-421C-998B-D9F71B73BA83}"/>
              </a:ext>
            </a:extLst>
          </p:cNvPr>
          <p:cNvSpPr/>
          <p:nvPr/>
        </p:nvSpPr>
        <p:spPr>
          <a:xfrm>
            <a:off x="1848355" y="4201043"/>
            <a:ext cx="316018" cy="39724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1</a:t>
            </a:r>
          </a:p>
        </p:txBody>
      </p:sp>
      <p:sp>
        <p:nvSpPr>
          <p:cNvPr id="298" name="Rectangle 297">
            <a:extLst>
              <a:ext uri="{FF2B5EF4-FFF2-40B4-BE49-F238E27FC236}">
                <a16:creationId xmlns:a16="http://schemas.microsoft.com/office/drawing/2014/main" id="{5D13936B-23B4-4F2F-A24A-D633DD29EC16}"/>
              </a:ext>
            </a:extLst>
          </p:cNvPr>
          <p:cNvSpPr/>
          <p:nvPr/>
        </p:nvSpPr>
        <p:spPr>
          <a:xfrm>
            <a:off x="2480391" y="4201043"/>
            <a:ext cx="316018" cy="39724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1</a:t>
            </a:r>
          </a:p>
        </p:txBody>
      </p:sp>
      <p:sp>
        <p:nvSpPr>
          <p:cNvPr id="299" name="Rectangle 298">
            <a:extLst>
              <a:ext uri="{FF2B5EF4-FFF2-40B4-BE49-F238E27FC236}">
                <a16:creationId xmlns:a16="http://schemas.microsoft.com/office/drawing/2014/main" id="{A3D8D3D1-0BE8-47C3-9E5B-755789DDF157}"/>
              </a:ext>
            </a:extLst>
          </p:cNvPr>
          <p:cNvSpPr/>
          <p:nvPr/>
        </p:nvSpPr>
        <p:spPr>
          <a:xfrm>
            <a:off x="3112427" y="4201043"/>
            <a:ext cx="316018" cy="39724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1</a:t>
            </a:r>
          </a:p>
        </p:txBody>
      </p:sp>
      <p:sp>
        <p:nvSpPr>
          <p:cNvPr id="300" name="Rectangle 299">
            <a:extLst>
              <a:ext uri="{FF2B5EF4-FFF2-40B4-BE49-F238E27FC236}">
                <a16:creationId xmlns:a16="http://schemas.microsoft.com/office/drawing/2014/main" id="{65499853-E3AE-4F43-A496-490157A90B0D}"/>
              </a:ext>
            </a:extLst>
          </p:cNvPr>
          <p:cNvSpPr/>
          <p:nvPr/>
        </p:nvSpPr>
        <p:spPr>
          <a:xfrm>
            <a:off x="3744465" y="4201043"/>
            <a:ext cx="316018" cy="39724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1</a:t>
            </a:r>
          </a:p>
        </p:txBody>
      </p:sp>
      <p:sp>
        <p:nvSpPr>
          <p:cNvPr id="301" name="Rectangle 300">
            <a:extLst>
              <a:ext uri="{FF2B5EF4-FFF2-40B4-BE49-F238E27FC236}">
                <a16:creationId xmlns:a16="http://schemas.microsoft.com/office/drawing/2014/main" id="{4319EB63-7467-4C57-A03A-BD2C1479D019}"/>
              </a:ext>
            </a:extLst>
          </p:cNvPr>
          <p:cNvSpPr/>
          <p:nvPr/>
        </p:nvSpPr>
        <p:spPr>
          <a:xfrm>
            <a:off x="900299" y="4201043"/>
            <a:ext cx="316018" cy="39724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02" name="Rectangle 301">
            <a:extLst>
              <a:ext uri="{FF2B5EF4-FFF2-40B4-BE49-F238E27FC236}">
                <a16:creationId xmlns:a16="http://schemas.microsoft.com/office/drawing/2014/main" id="{1539F94A-4931-435B-A3A3-1A7282D58706}"/>
              </a:ext>
            </a:extLst>
          </p:cNvPr>
          <p:cNvSpPr/>
          <p:nvPr/>
        </p:nvSpPr>
        <p:spPr>
          <a:xfrm>
            <a:off x="1532337" y="4201043"/>
            <a:ext cx="316018" cy="39724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303" name="Rectangle 302">
            <a:extLst>
              <a:ext uri="{FF2B5EF4-FFF2-40B4-BE49-F238E27FC236}">
                <a16:creationId xmlns:a16="http://schemas.microsoft.com/office/drawing/2014/main" id="{23BB4EFD-D48F-4885-B7C7-BCBDC0F19AA3}"/>
              </a:ext>
            </a:extLst>
          </p:cNvPr>
          <p:cNvSpPr/>
          <p:nvPr/>
        </p:nvSpPr>
        <p:spPr>
          <a:xfrm>
            <a:off x="2164373" y="4201043"/>
            <a:ext cx="316018" cy="39724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304" name="Rectangle 303">
            <a:extLst>
              <a:ext uri="{FF2B5EF4-FFF2-40B4-BE49-F238E27FC236}">
                <a16:creationId xmlns:a16="http://schemas.microsoft.com/office/drawing/2014/main" id="{3FEFC802-1634-48DB-8DB1-5CFB4B1E6376}"/>
              </a:ext>
            </a:extLst>
          </p:cNvPr>
          <p:cNvSpPr/>
          <p:nvPr/>
        </p:nvSpPr>
        <p:spPr>
          <a:xfrm>
            <a:off x="2796409" y="4201043"/>
            <a:ext cx="316018" cy="39724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305" name="Rectangle 304">
            <a:extLst>
              <a:ext uri="{FF2B5EF4-FFF2-40B4-BE49-F238E27FC236}">
                <a16:creationId xmlns:a16="http://schemas.microsoft.com/office/drawing/2014/main" id="{0D008D6C-5F69-440D-BD05-C3EE6D262E23}"/>
              </a:ext>
            </a:extLst>
          </p:cNvPr>
          <p:cNvSpPr/>
          <p:nvPr/>
        </p:nvSpPr>
        <p:spPr>
          <a:xfrm>
            <a:off x="3428447" y="4201043"/>
            <a:ext cx="316018" cy="39724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06" name="Rectangle 305">
            <a:extLst>
              <a:ext uri="{FF2B5EF4-FFF2-40B4-BE49-F238E27FC236}">
                <a16:creationId xmlns:a16="http://schemas.microsoft.com/office/drawing/2014/main" id="{926B7D9F-A31A-4C37-A492-942F7ADECA5E}"/>
              </a:ext>
            </a:extLst>
          </p:cNvPr>
          <p:cNvSpPr/>
          <p:nvPr/>
        </p:nvSpPr>
        <p:spPr>
          <a:xfrm>
            <a:off x="4060483" y="4201043"/>
            <a:ext cx="316018" cy="39724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1</a:t>
            </a:r>
          </a:p>
        </p:txBody>
      </p:sp>
      <p:sp>
        <p:nvSpPr>
          <p:cNvPr id="307" name="Rectangle 306">
            <a:extLst>
              <a:ext uri="{FF2B5EF4-FFF2-40B4-BE49-F238E27FC236}">
                <a16:creationId xmlns:a16="http://schemas.microsoft.com/office/drawing/2014/main" id="{C3BD31DA-058E-4F8B-AC0A-1E62E852B07C}"/>
              </a:ext>
            </a:extLst>
          </p:cNvPr>
          <p:cNvSpPr/>
          <p:nvPr/>
        </p:nvSpPr>
        <p:spPr>
          <a:xfrm>
            <a:off x="5083519" y="4201043"/>
            <a:ext cx="316018" cy="39724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08" name="Rectangle 307">
            <a:extLst>
              <a:ext uri="{FF2B5EF4-FFF2-40B4-BE49-F238E27FC236}">
                <a16:creationId xmlns:a16="http://schemas.microsoft.com/office/drawing/2014/main" id="{ABF2DC71-6A86-437A-B01E-05EEE5E245C3}"/>
              </a:ext>
            </a:extLst>
          </p:cNvPr>
          <p:cNvSpPr/>
          <p:nvPr/>
        </p:nvSpPr>
        <p:spPr>
          <a:xfrm>
            <a:off x="5715557" y="4201043"/>
            <a:ext cx="316018" cy="39724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09" name="Rectangle 308">
            <a:extLst>
              <a:ext uri="{FF2B5EF4-FFF2-40B4-BE49-F238E27FC236}">
                <a16:creationId xmlns:a16="http://schemas.microsoft.com/office/drawing/2014/main" id="{41CBE349-6485-494C-8257-284F52ACE503}"/>
              </a:ext>
            </a:extLst>
          </p:cNvPr>
          <p:cNvSpPr/>
          <p:nvPr/>
        </p:nvSpPr>
        <p:spPr>
          <a:xfrm>
            <a:off x="6347593" y="4201043"/>
            <a:ext cx="316018" cy="39724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1</a:t>
            </a:r>
          </a:p>
        </p:txBody>
      </p:sp>
      <p:sp>
        <p:nvSpPr>
          <p:cNvPr id="310" name="Rectangle 309">
            <a:extLst>
              <a:ext uri="{FF2B5EF4-FFF2-40B4-BE49-F238E27FC236}">
                <a16:creationId xmlns:a16="http://schemas.microsoft.com/office/drawing/2014/main" id="{BD8B02BB-BF65-438A-9F97-AA783658143D}"/>
              </a:ext>
            </a:extLst>
          </p:cNvPr>
          <p:cNvSpPr/>
          <p:nvPr/>
        </p:nvSpPr>
        <p:spPr>
          <a:xfrm>
            <a:off x="6979629" y="4201043"/>
            <a:ext cx="316018" cy="39724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11" name="Rectangle 310">
            <a:extLst>
              <a:ext uri="{FF2B5EF4-FFF2-40B4-BE49-F238E27FC236}">
                <a16:creationId xmlns:a16="http://schemas.microsoft.com/office/drawing/2014/main" id="{0ADCCBD6-D742-4C31-8AC7-914846C3A5A3}"/>
              </a:ext>
            </a:extLst>
          </p:cNvPr>
          <p:cNvSpPr/>
          <p:nvPr/>
        </p:nvSpPr>
        <p:spPr>
          <a:xfrm>
            <a:off x="7611667" y="4201043"/>
            <a:ext cx="316018" cy="397245"/>
          </a:xfrm>
          <a:prstGeom prst="rect">
            <a:avLst/>
          </a:prstGeom>
          <a:solidFill>
            <a:srgbClr val="00B050"/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1</a:t>
            </a:r>
          </a:p>
        </p:txBody>
      </p:sp>
      <p:sp>
        <p:nvSpPr>
          <p:cNvPr id="312" name="Rectangle 311">
            <a:extLst>
              <a:ext uri="{FF2B5EF4-FFF2-40B4-BE49-F238E27FC236}">
                <a16:creationId xmlns:a16="http://schemas.microsoft.com/office/drawing/2014/main" id="{0E47F77A-9954-47DC-9568-5288FB8AD49C}"/>
              </a:ext>
            </a:extLst>
          </p:cNvPr>
          <p:cNvSpPr/>
          <p:nvPr/>
        </p:nvSpPr>
        <p:spPr>
          <a:xfrm>
            <a:off x="8243703" y="4201043"/>
            <a:ext cx="316018" cy="39724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313" name="Rectangle 312">
            <a:extLst>
              <a:ext uri="{FF2B5EF4-FFF2-40B4-BE49-F238E27FC236}">
                <a16:creationId xmlns:a16="http://schemas.microsoft.com/office/drawing/2014/main" id="{23E078C0-16E2-40B5-A1DD-FF36A45C0220}"/>
              </a:ext>
            </a:extLst>
          </p:cNvPr>
          <p:cNvSpPr/>
          <p:nvPr/>
        </p:nvSpPr>
        <p:spPr>
          <a:xfrm>
            <a:off x="4767501" y="4201043"/>
            <a:ext cx="316018" cy="39724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14" name="Rectangle 313">
            <a:extLst>
              <a:ext uri="{FF2B5EF4-FFF2-40B4-BE49-F238E27FC236}">
                <a16:creationId xmlns:a16="http://schemas.microsoft.com/office/drawing/2014/main" id="{3F8F02C0-6A61-4589-A793-6DAEFF3F69DF}"/>
              </a:ext>
            </a:extLst>
          </p:cNvPr>
          <p:cNvSpPr/>
          <p:nvPr/>
        </p:nvSpPr>
        <p:spPr>
          <a:xfrm>
            <a:off x="5399537" y="4201043"/>
            <a:ext cx="316018" cy="39724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15" name="Rectangle 314">
            <a:extLst>
              <a:ext uri="{FF2B5EF4-FFF2-40B4-BE49-F238E27FC236}">
                <a16:creationId xmlns:a16="http://schemas.microsoft.com/office/drawing/2014/main" id="{F1FF282D-4638-44A2-8AB6-904034795B83}"/>
              </a:ext>
            </a:extLst>
          </p:cNvPr>
          <p:cNvSpPr/>
          <p:nvPr/>
        </p:nvSpPr>
        <p:spPr>
          <a:xfrm>
            <a:off x="6031575" y="4201043"/>
            <a:ext cx="316018" cy="39724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16" name="Rectangle 315">
            <a:extLst>
              <a:ext uri="{FF2B5EF4-FFF2-40B4-BE49-F238E27FC236}">
                <a16:creationId xmlns:a16="http://schemas.microsoft.com/office/drawing/2014/main" id="{3467F03A-AD16-46E7-8CCF-1BC5979C4DC4}"/>
              </a:ext>
            </a:extLst>
          </p:cNvPr>
          <p:cNvSpPr/>
          <p:nvPr/>
        </p:nvSpPr>
        <p:spPr>
          <a:xfrm>
            <a:off x="6663611" y="4201043"/>
            <a:ext cx="316018" cy="39724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17" name="Rectangle 316">
            <a:extLst>
              <a:ext uri="{FF2B5EF4-FFF2-40B4-BE49-F238E27FC236}">
                <a16:creationId xmlns:a16="http://schemas.microsoft.com/office/drawing/2014/main" id="{581C3DD0-82C6-482B-A637-08AB23C742C3}"/>
              </a:ext>
            </a:extLst>
          </p:cNvPr>
          <p:cNvSpPr/>
          <p:nvPr/>
        </p:nvSpPr>
        <p:spPr>
          <a:xfrm>
            <a:off x="7295647" y="4201043"/>
            <a:ext cx="316018" cy="39724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318" name="Rectangle 317">
            <a:extLst>
              <a:ext uri="{FF2B5EF4-FFF2-40B4-BE49-F238E27FC236}">
                <a16:creationId xmlns:a16="http://schemas.microsoft.com/office/drawing/2014/main" id="{122347C3-97B0-422A-80B6-B9FA2719D72E}"/>
              </a:ext>
            </a:extLst>
          </p:cNvPr>
          <p:cNvSpPr/>
          <p:nvPr/>
        </p:nvSpPr>
        <p:spPr>
          <a:xfrm>
            <a:off x="7927685" y="4201043"/>
            <a:ext cx="316018" cy="39724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420F1F00-8701-4BB6-A995-9608B5588D01}"/>
              </a:ext>
            </a:extLst>
          </p:cNvPr>
          <p:cNvSpPr/>
          <p:nvPr/>
        </p:nvSpPr>
        <p:spPr>
          <a:xfrm>
            <a:off x="2164373" y="3069909"/>
            <a:ext cx="632036" cy="85344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9" name="Arrow: Down 318">
            <a:extLst>
              <a:ext uri="{FF2B5EF4-FFF2-40B4-BE49-F238E27FC236}">
                <a16:creationId xmlns:a16="http://schemas.microsoft.com/office/drawing/2014/main" id="{474C71EB-69C2-4CD9-A1FC-D733A2887E9A}"/>
              </a:ext>
            </a:extLst>
          </p:cNvPr>
          <p:cNvSpPr/>
          <p:nvPr/>
        </p:nvSpPr>
        <p:spPr>
          <a:xfrm>
            <a:off x="6347591" y="3069909"/>
            <a:ext cx="632036" cy="85344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15D3E76-6850-494E-96EB-C6621CD15F0A}"/>
              </a:ext>
            </a:extLst>
          </p:cNvPr>
          <p:cNvSpPr txBox="1"/>
          <p:nvPr/>
        </p:nvSpPr>
        <p:spPr>
          <a:xfrm>
            <a:off x="1036417" y="5226502"/>
            <a:ext cx="7071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Mutation can be done by changing random bit(s) or other methods.</a:t>
            </a:r>
          </a:p>
        </p:txBody>
      </p:sp>
    </p:spTree>
    <p:extLst>
      <p:ext uri="{BB962C8B-B14F-4D97-AF65-F5344CB8AC3E}">
        <p14:creationId xmlns:p14="http://schemas.microsoft.com/office/powerpoint/2010/main" val="34573173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A23B81D-BDC4-4D68-94AC-79B2A5BDE2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Results of GA:</a:t>
            </a:r>
            <a:br>
              <a:rPr lang="en-US" sz="3600" dirty="0"/>
            </a:br>
            <a:r>
              <a:rPr lang="en-US" sz="3600" dirty="0"/>
              <a:t>A system that improves itself</a:t>
            </a:r>
          </a:p>
        </p:txBody>
      </p:sp>
      <p:pic>
        <p:nvPicPr>
          <p:cNvPr id="9" name="Content Placeholder 8" descr="Chart&#10;&#10;Description automatically generated with medium confidence">
            <a:extLst>
              <a:ext uri="{FF2B5EF4-FFF2-40B4-BE49-F238E27FC236}">
                <a16:creationId xmlns:a16="http://schemas.microsoft.com/office/drawing/2014/main" id="{C2E0E6A2-E262-4C3B-95B4-F270DC09FA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6" t="8551" r="8551" b="4976"/>
          <a:stretch/>
        </p:blipFill>
        <p:spPr>
          <a:xfrm>
            <a:off x="339090" y="1999616"/>
            <a:ext cx="5348166" cy="4047808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0E0EF2-689D-4B03-8922-AEC0D9A24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2C7C3-1F9D-495C-A818-668CCDC0E8E2}" type="slidenum">
              <a:rPr lang="en-US" smtClean="0"/>
              <a:t>11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3A8AFAC-9A30-4EB6-A25E-B5297F97422D}"/>
              </a:ext>
            </a:extLst>
          </p:cNvPr>
          <p:cNvSpPr txBox="1"/>
          <p:nvPr/>
        </p:nvSpPr>
        <p:spPr>
          <a:xfrm>
            <a:off x="5779770" y="2121536"/>
            <a:ext cx="273558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 wrote this in Python and charted its performance.</a:t>
            </a:r>
          </a:p>
          <a:p>
            <a:endParaRPr lang="en-US" sz="1600" dirty="0"/>
          </a:p>
          <a:p>
            <a:r>
              <a:rPr lang="en-US" sz="1600" dirty="0"/>
              <a:t>Each dot represents one (or more) repeated executions of the GA program.</a:t>
            </a:r>
          </a:p>
          <a:p>
            <a:endParaRPr lang="en-US" sz="1600" dirty="0"/>
          </a:p>
          <a:p>
            <a:r>
              <a:rPr lang="en-US" sz="1600" dirty="0"/>
              <a:t>You can see that there is an upward trend of the dots the more generations we run.</a:t>
            </a:r>
          </a:p>
        </p:txBody>
      </p:sp>
    </p:spTree>
    <p:extLst>
      <p:ext uri="{BB962C8B-B14F-4D97-AF65-F5344CB8AC3E}">
        <p14:creationId xmlns:p14="http://schemas.microsoft.com/office/powerpoint/2010/main" val="6661420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AEA68EF-6A07-4E4A-8613-E86463782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1DE59EB-E50A-4E2D-BE31-255AC304FB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EEE9CC-B2CA-4083-8030-48433F033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2C7C3-1F9D-495C-A818-668CCDC0E8E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8527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8998C43-7779-41B6-9B74-0AD1B510A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can computers learn?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DF5209D-B284-4439-AE06-0BB0AA101E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I still maintain the idea that computers understand only 0 and 1.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0C79D5-65FA-47EE-97B0-6EAB6A6DE8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2C7C3-1F9D-495C-A818-668CCDC0E8E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8834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DBF99-4067-42C7-8A76-E80E4CCE9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Supervised &amp; Unsupervised Learning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8C86F9C-FBC2-4025-BF8C-D6F310BD88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2085658"/>
            <a:ext cx="3868340" cy="823912"/>
          </a:xfrm>
        </p:spPr>
        <p:txBody>
          <a:bodyPr>
            <a:normAutofit/>
          </a:bodyPr>
          <a:lstStyle/>
          <a:p>
            <a:r>
              <a:rPr lang="en-US" dirty="0"/>
              <a:t>Supervised Learning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85769AD-6C1A-4F03-AB58-70D13849A2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3076259"/>
            <a:ext cx="3868340" cy="3113403"/>
          </a:xfrm>
        </p:spPr>
        <p:txBody>
          <a:bodyPr>
            <a:normAutofit/>
          </a:bodyPr>
          <a:lstStyle/>
          <a:p>
            <a:r>
              <a:rPr lang="en-US" sz="2400" dirty="0"/>
              <a:t>Teaching with pre-trained data or samples.</a:t>
            </a:r>
          </a:p>
          <a:p>
            <a:r>
              <a:rPr lang="en-US" sz="2400" dirty="0"/>
              <a:t>Examples:</a:t>
            </a:r>
          </a:p>
          <a:p>
            <a:pPr lvl="1"/>
            <a:r>
              <a:rPr lang="en-US" sz="2000" dirty="0"/>
              <a:t>Regression</a:t>
            </a:r>
          </a:p>
          <a:p>
            <a:pPr lvl="1"/>
            <a:r>
              <a:rPr lang="en-US" sz="2000" dirty="0"/>
              <a:t>Biometric Recognition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C49B36A-D278-4468-B2B0-08BEAAFE7B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2085658"/>
            <a:ext cx="3887391" cy="823912"/>
          </a:xfrm>
        </p:spPr>
        <p:txBody>
          <a:bodyPr>
            <a:normAutofit/>
          </a:bodyPr>
          <a:lstStyle/>
          <a:p>
            <a:r>
              <a:rPr lang="en-US" dirty="0"/>
              <a:t>Unsupervised Learning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AC169EC-0789-4C99-8D97-8759A414027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3076259"/>
            <a:ext cx="3887391" cy="3113403"/>
          </a:xfrm>
        </p:spPr>
        <p:txBody>
          <a:bodyPr/>
          <a:lstStyle/>
          <a:p>
            <a:r>
              <a:rPr lang="en-US" sz="2400" dirty="0"/>
              <a:t>Find new relationships without pre-trained data.</a:t>
            </a:r>
          </a:p>
          <a:p>
            <a:r>
              <a:rPr lang="en-US" sz="2400" dirty="0"/>
              <a:t>Examples:</a:t>
            </a:r>
          </a:p>
          <a:p>
            <a:pPr lvl="1"/>
            <a:r>
              <a:rPr lang="en-US" sz="2000" dirty="0"/>
              <a:t>Clustering</a:t>
            </a:r>
          </a:p>
          <a:p>
            <a:pPr lvl="1"/>
            <a:r>
              <a:rPr lang="en-US" sz="2000" dirty="0"/>
              <a:t>Outlier Detection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B5A684-1508-40B3-B0D6-F2C2A478DD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2C7C3-1F9D-495C-A818-668CCDC0E8E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08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building, sky, outdoor, city&#10;&#10;Description automatically generated">
            <a:extLst>
              <a:ext uri="{FF2B5EF4-FFF2-40B4-BE49-F238E27FC236}">
                <a16:creationId xmlns:a16="http://schemas.microsoft.com/office/drawing/2014/main" id="{F86112D4-2005-4084-93F3-40EDED5FAC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10267"/>
            <a:ext cx="9144000" cy="514773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3B69DE4-48C5-4804-B3F2-233199333D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Regression:</a:t>
            </a:r>
            <a:br>
              <a:rPr lang="en-US" dirty="0"/>
            </a:br>
            <a:r>
              <a:rPr lang="en-US" dirty="0"/>
              <a:t>What influences housing prices?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326556-7FFA-448A-A939-047C44E44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2C7C3-1F9D-495C-A818-668CCDC0E8E2}" type="slidenum">
              <a:rPr lang="en-US" smtClean="0">
                <a:solidFill>
                  <a:schemeClr val="tx1"/>
                </a:solidFill>
              </a:rPr>
              <a:t>15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5FDDCD74-36CD-4F5F-91C6-5A3DDAA190AB}"/>
              </a:ext>
            </a:extLst>
          </p:cNvPr>
          <p:cNvSpPr/>
          <p:nvPr/>
        </p:nvSpPr>
        <p:spPr>
          <a:xfrm>
            <a:off x="1759285" y="1774300"/>
            <a:ext cx="1338042" cy="714564"/>
          </a:xfrm>
          <a:prstGeom prst="wedgeRoundRectCallout">
            <a:avLst>
              <a:gd name="adj1" fmla="val -32489"/>
              <a:gd name="adj2" fmla="val 8636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2LDK</a:t>
            </a:r>
          </a:p>
          <a:p>
            <a:pPr algn="ctr"/>
            <a:r>
              <a:rPr lang="en-US" sz="1600" dirty="0"/>
              <a:t>90,000</a:t>
            </a:r>
            <a:r>
              <a:rPr lang="en-US" altLang="ja-JP" sz="1600" dirty="0"/>
              <a:t>¥/</a:t>
            </a:r>
            <a:r>
              <a:rPr lang="en-US" altLang="ja-JP" sz="1600" dirty="0" err="1"/>
              <a:t>mo</a:t>
            </a:r>
            <a:endParaRPr lang="en-US" sz="1600" dirty="0"/>
          </a:p>
        </p:txBody>
      </p: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D89D7A77-F515-49FB-88C7-B19E648FD3E0}"/>
              </a:ext>
            </a:extLst>
          </p:cNvPr>
          <p:cNvSpPr/>
          <p:nvPr/>
        </p:nvSpPr>
        <p:spPr>
          <a:xfrm>
            <a:off x="408880" y="2664478"/>
            <a:ext cx="1338042" cy="714564"/>
          </a:xfrm>
          <a:prstGeom prst="wedgeRoundRectCallout">
            <a:avLst>
              <a:gd name="adj1" fmla="val -32489"/>
              <a:gd name="adj2" fmla="val 8636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2LDK</a:t>
            </a:r>
          </a:p>
          <a:p>
            <a:pPr algn="ctr"/>
            <a:r>
              <a:rPr lang="en-US" sz="1600" dirty="0"/>
              <a:t>80,000</a:t>
            </a:r>
            <a:r>
              <a:rPr lang="en-US" altLang="ja-JP" sz="1600" dirty="0"/>
              <a:t>¥/</a:t>
            </a:r>
            <a:r>
              <a:rPr lang="en-US" altLang="ja-JP" sz="1600" dirty="0" err="1"/>
              <a:t>mo</a:t>
            </a:r>
            <a:endParaRPr lang="en-US" sz="1600" dirty="0"/>
          </a:p>
        </p:txBody>
      </p:sp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8ACDCF3B-F9A5-42BB-AAE1-472BD6273C99}"/>
              </a:ext>
            </a:extLst>
          </p:cNvPr>
          <p:cNvSpPr/>
          <p:nvPr/>
        </p:nvSpPr>
        <p:spPr>
          <a:xfrm>
            <a:off x="4817378" y="3663657"/>
            <a:ext cx="1338042" cy="714564"/>
          </a:xfrm>
          <a:prstGeom prst="wedgeRoundRectCallout">
            <a:avLst>
              <a:gd name="adj1" fmla="val -32489"/>
              <a:gd name="adj2" fmla="val 8636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2DK</a:t>
            </a:r>
          </a:p>
          <a:p>
            <a:pPr algn="ctr"/>
            <a:r>
              <a:rPr lang="en-US" sz="1600" dirty="0"/>
              <a:t>65,000</a:t>
            </a:r>
            <a:r>
              <a:rPr lang="en-US" altLang="ja-JP" sz="1600" dirty="0"/>
              <a:t>¥/</a:t>
            </a:r>
            <a:r>
              <a:rPr lang="en-US" altLang="ja-JP" sz="1600" dirty="0" err="1"/>
              <a:t>mo</a:t>
            </a:r>
            <a:endParaRPr lang="en-US" sz="1600" dirty="0"/>
          </a:p>
        </p:txBody>
      </p:sp>
      <p:sp>
        <p:nvSpPr>
          <p:cNvPr id="12" name="Speech Bubble: Rectangle with Corners Rounded 11">
            <a:extLst>
              <a:ext uri="{FF2B5EF4-FFF2-40B4-BE49-F238E27FC236}">
                <a16:creationId xmlns:a16="http://schemas.microsoft.com/office/drawing/2014/main" id="{44531745-B974-4097-9A92-D66C5D6C549A}"/>
              </a:ext>
            </a:extLst>
          </p:cNvPr>
          <p:cNvSpPr/>
          <p:nvPr/>
        </p:nvSpPr>
        <p:spPr>
          <a:xfrm>
            <a:off x="7236729" y="2131583"/>
            <a:ext cx="1338042" cy="714564"/>
          </a:xfrm>
          <a:prstGeom prst="wedgeRoundRectCallout">
            <a:avLst>
              <a:gd name="adj1" fmla="val -32489"/>
              <a:gd name="adj2" fmla="val 8636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1K</a:t>
            </a:r>
          </a:p>
          <a:p>
            <a:pPr algn="ctr"/>
            <a:r>
              <a:rPr lang="en-US" sz="1600" dirty="0"/>
              <a:t>30,000</a:t>
            </a:r>
            <a:r>
              <a:rPr lang="en-US" altLang="ja-JP" sz="1600" dirty="0"/>
              <a:t>¥/</a:t>
            </a:r>
            <a:r>
              <a:rPr lang="en-US" altLang="ja-JP" sz="1600" dirty="0" err="1"/>
              <a:t>mo</a:t>
            </a:r>
            <a:endParaRPr lang="en-US" sz="1600" dirty="0"/>
          </a:p>
        </p:txBody>
      </p:sp>
      <p:sp>
        <p:nvSpPr>
          <p:cNvPr id="13" name="Speech Bubble: Rectangle with Corners Rounded 12">
            <a:extLst>
              <a:ext uri="{FF2B5EF4-FFF2-40B4-BE49-F238E27FC236}">
                <a16:creationId xmlns:a16="http://schemas.microsoft.com/office/drawing/2014/main" id="{12FD7B8D-56B8-42FE-B182-40406BDCFE43}"/>
              </a:ext>
            </a:extLst>
          </p:cNvPr>
          <p:cNvSpPr/>
          <p:nvPr/>
        </p:nvSpPr>
        <p:spPr>
          <a:xfrm>
            <a:off x="5247581" y="2131582"/>
            <a:ext cx="1338042" cy="714564"/>
          </a:xfrm>
          <a:prstGeom prst="wedgeRoundRectCallout">
            <a:avLst>
              <a:gd name="adj1" fmla="val -32489"/>
              <a:gd name="adj2" fmla="val 8636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1DK</a:t>
            </a:r>
          </a:p>
          <a:p>
            <a:pPr algn="ctr"/>
            <a:r>
              <a:rPr lang="en-US" sz="1600" dirty="0"/>
              <a:t>40,000</a:t>
            </a:r>
            <a:r>
              <a:rPr lang="en-US" altLang="ja-JP" sz="1600" dirty="0"/>
              <a:t>¥/</a:t>
            </a:r>
            <a:r>
              <a:rPr lang="en-US" altLang="ja-JP" sz="1600" dirty="0" err="1"/>
              <a:t>mo</a:t>
            </a:r>
            <a:endParaRPr lang="en-US" sz="1600" dirty="0"/>
          </a:p>
        </p:txBody>
      </p:sp>
      <p:sp>
        <p:nvSpPr>
          <p:cNvPr id="14" name="Speech Bubble: Rectangle with Corners Rounded 13">
            <a:extLst>
              <a:ext uri="{FF2B5EF4-FFF2-40B4-BE49-F238E27FC236}">
                <a16:creationId xmlns:a16="http://schemas.microsoft.com/office/drawing/2014/main" id="{7692D6BA-2015-4660-B213-3EB4136876D4}"/>
              </a:ext>
            </a:extLst>
          </p:cNvPr>
          <p:cNvSpPr/>
          <p:nvPr/>
        </p:nvSpPr>
        <p:spPr>
          <a:xfrm>
            <a:off x="3432216" y="2307196"/>
            <a:ext cx="1503122" cy="714564"/>
          </a:xfrm>
          <a:prstGeom prst="wedgeRoundRectCallout">
            <a:avLst>
              <a:gd name="adj1" fmla="val -32489"/>
              <a:gd name="adj2" fmla="val 8636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3LDK</a:t>
            </a:r>
          </a:p>
          <a:p>
            <a:pPr algn="ctr"/>
            <a:r>
              <a:rPr lang="en-US" sz="1600" dirty="0"/>
              <a:t>140,000</a:t>
            </a:r>
            <a:r>
              <a:rPr lang="en-US" altLang="ja-JP" sz="1600" dirty="0"/>
              <a:t>¥/</a:t>
            </a:r>
            <a:r>
              <a:rPr lang="en-US" altLang="ja-JP" sz="1600" dirty="0" err="1"/>
              <a:t>mo</a:t>
            </a:r>
            <a:endParaRPr lang="en-US" sz="16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9A73D41-301B-458A-B54B-05CD80B89358}"/>
              </a:ext>
            </a:extLst>
          </p:cNvPr>
          <p:cNvSpPr txBox="1"/>
          <p:nvPr/>
        </p:nvSpPr>
        <p:spPr>
          <a:xfrm>
            <a:off x="628650" y="6444477"/>
            <a:ext cx="4720523" cy="276999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en-US" sz="1200" dirty="0"/>
              <a:t>Photograph: Own work, taken from ANA Holiday Inn Kanazawa Sky</a:t>
            </a:r>
          </a:p>
        </p:txBody>
      </p:sp>
    </p:spTree>
    <p:extLst>
      <p:ext uri="{BB962C8B-B14F-4D97-AF65-F5344CB8AC3E}">
        <p14:creationId xmlns:p14="http://schemas.microsoft.com/office/powerpoint/2010/main" val="34110220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0D31BD-B2E0-4581-874A-5F453CCCA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Converting Data Points to Insights: Establishing a Trend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B76377-12AE-40D4-8270-7CB1DA080F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2C7C3-1F9D-495C-A818-668CCDC0E8E2}" type="slidenum">
              <a:rPr lang="en-US" smtClean="0"/>
              <a:t>16</a:t>
            </a:fld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254E99A-AFC5-46A9-A6F6-83AAC30732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6352" y="1825625"/>
            <a:ext cx="580178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6987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Content Placeholder 5">
            <a:extLst>
              <a:ext uri="{FF2B5EF4-FFF2-40B4-BE49-F238E27FC236}">
                <a16:creationId xmlns:a16="http://schemas.microsoft.com/office/drawing/2014/main" id="{C7806A98-29D8-49AD-9C7D-F7C02527C2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6352" y="1825625"/>
            <a:ext cx="5801784" cy="43513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3FCCAE2-D685-490C-9482-3A938F0D2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There is a trend here, but how do we explain the relationship?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193B35-2921-4CA5-AEA1-011852684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2C7C3-1F9D-495C-A818-668CCDC0E8E2}" type="slidenum">
              <a:rPr lang="en-US" smtClean="0"/>
              <a:t>17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4FB187-4CC5-4F4E-8D7D-7DAFB609AAB8}"/>
              </a:ext>
            </a:extLst>
          </p:cNvPr>
          <p:cNvCxnSpPr>
            <a:cxnSpLocks/>
          </p:cNvCxnSpPr>
          <p:nvPr/>
        </p:nvCxnSpPr>
        <p:spPr>
          <a:xfrm flipV="1">
            <a:off x="632102" y="2531253"/>
            <a:ext cx="5086728" cy="303992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7724B75-4F94-41F3-8EB1-46576872F95E}"/>
              </a:ext>
            </a:extLst>
          </p:cNvPr>
          <p:cNvCxnSpPr/>
          <p:nvPr/>
        </p:nvCxnSpPr>
        <p:spPr>
          <a:xfrm flipV="1">
            <a:off x="632102" y="2785589"/>
            <a:ext cx="5462177" cy="2949092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41AC07C-AA65-41F3-82C6-B747EF50CAE3}"/>
              </a:ext>
            </a:extLst>
          </p:cNvPr>
          <p:cNvCxnSpPr>
            <a:cxnSpLocks/>
          </p:cNvCxnSpPr>
          <p:nvPr/>
        </p:nvCxnSpPr>
        <p:spPr>
          <a:xfrm flipV="1">
            <a:off x="728992" y="3024341"/>
            <a:ext cx="5419144" cy="2165334"/>
          </a:xfrm>
          <a:prstGeom prst="line">
            <a:avLst/>
          </a:prstGeom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26F8B9E2-8EE9-4671-9CE5-C07CDB8802DD}"/>
              </a:ext>
            </a:extLst>
          </p:cNvPr>
          <p:cNvSpPr txBox="1"/>
          <p:nvPr/>
        </p:nvSpPr>
        <p:spPr>
          <a:xfrm>
            <a:off x="6248180" y="2493201"/>
            <a:ext cx="21259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y = mx + c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7CA22C5-22EB-4285-A842-2BEE50287155}"/>
              </a:ext>
            </a:extLst>
          </p:cNvPr>
          <p:cNvSpPr txBox="1"/>
          <p:nvPr/>
        </p:nvSpPr>
        <p:spPr>
          <a:xfrm>
            <a:off x="6061777" y="3475305"/>
            <a:ext cx="235192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m = ? </a:t>
            </a:r>
            <a:r>
              <a:rPr lang="en-US" sz="3200" dirty="0">
                <a:sym typeface="Wingdings" panose="05000000000000000000" pitchFamily="2" charset="2"/>
              </a:rPr>
              <a:t> </a:t>
            </a:r>
            <a:r>
              <a:rPr lang="el-GR" sz="3200" dirty="0">
                <a:sym typeface="Wingdings" panose="05000000000000000000" pitchFamily="2" charset="2"/>
              </a:rPr>
              <a:t>θ</a:t>
            </a:r>
            <a:r>
              <a:rPr lang="en-US" sz="3200" baseline="-25000" dirty="0">
                <a:sym typeface="Wingdings" panose="05000000000000000000" pitchFamily="2" charset="2"/>
              </a:rPr>
              <a:t>1</a:t>
            </a:r>
            <a:endParaRPr lang="en-US" sz="3200" baseline="-25000" dirty="0"/>
          </a:p>
          <a:p>
            <a:pPr algn="ctr"/>
            <a:r>
              <a:rPr lang="en-US" sz="3200" dirty="0"/>
              <a:t>c = ? </a:t>
            </a:r>
            <a:r>
              <a:rPr lang="en-US" sz="3200" dirty="0">
                <a:sym typeface="Wingdings" panose="05000000000000000000" pitchFamily="2" charset="2"/>
              </a:rPr>
              <a:t> </a:t>
            </a:r>
            <a:r>
              <a:rPr lang="el-GR" sz="3200" dirty="0">
                <a:sym typeface="Wingdings" panose="05000000000000000000" pitchFamily="2" charset="2"/>
              </a:rPr>
              <a:t>θ</a:t>
            </a:r>
            <a:r>
              <a:rPr lang="en-US" sz="3200" baseline="-25000" dirty="0">
                <a:sym typeface="Wingdings" panose="05000000000000000000" pitchFamily="2" charset="2"/>
              </a:rPr>
              <a:t>0</a:t>
            </a:r>
            <a:endParaRPr lang="en-US" sz="3200" dirty="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39324D5-B1B5-48EC-ABFB-8A20CEEAFA04}"/>
              </a:ext>
            </a:extLst>
          </p:cNvPr>
          <p:cNvCxnSpPr>
            <a:cxnSpLocks/>
          </p:cNvCxnSpPr>
          <p:nvPr/>
        </p:nvCxnSpPr>
        <p:spPr>
          <a:xfrm flipV="1">
            <a:off x="5797554" y="3288208"/>
            <a:ext cx="0" cy="15805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A9743A49-0FBB-425F-9D38-77262FCB80BE}"/>
              </a:ext>
            </a:extLst>
          </p:cNvPr>
          <p:cNvSpPr txBox="1"/>
          <p:nvPr/>
        </p:nvSpPr>
        <p:spPr>
          <a:xfrm>
            <a:off x="5640437" y="4920353"/>
            <a:ext cx="33158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choose to draw straight lines (linear relationship), so we call this </a:t>
            </a:r>
            <a:r>
              <a:rPr lang="en-US" b="1" dirty="0"/>
              <a:t>Linear Regression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404834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3E224B-5D75-4AEA-93CD-A942EFBA8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Cost Function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73FC2E-515C-46C3-A1D5-AB3A8E6DD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2C7C3-1F9D-495C-A818-668CCDC0E8E2}" type="slidenum">
              <a:rPr lang="en-US" smtClean="0"/>
              <a:t>18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456355-3DAF-4EA7-BEBB-3E3CD09C5991}"/>
              </a:ext>
            </a:extLst>
          </p:cNvPr>
          <p:cNvSpPr txBox="1"/>
          <p:nvPr/>
        </p:nvSpPr>
        <p:spPr>
          <a:xfrm>
            <a:off x="628650" y="1283854"/>
            <a:ext cx="56288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Cost function is a key component to linear regression.</a:t>
            </a:r>
          </a:p>
          <a:p>
            <a:r>
              <a:rPr lang="en-US" dirty="0"/>
              <a:t>It shows how good our choice of m and c is.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D7BAB9-CDB3-4035-8D96-7635611235C3}"/>
              </a:ext>
            </a:extLst>
          </p:cNvPr>
          <p:cNvSpPr txBox="1"/>
          <p:nvPr/>
        </p:nvSpPr>
        <p:spPr>
          <a:xfrm>
            <a:off x="2458159" y="6465352"/>
            <a:ext cx="42276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(This is a separate example not related to the housing data.)</a:t>
            </a:r>
          </a:p>
        </p:txBody>
      </p:sp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97DC0355-6AA2-4A59-A4E4-C0C9FB683D6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51347771"/>
              </p:ext>
            </p:extLst>
          </p:nvPr>
        </p:nvGraphicFramePr>
        <p:xfrm>
          <a:off x="214467" y="2040744"/>
          <a:ext cx="4471073" cy="37403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4E36605-0EE2-41DD-B242-E3B5C87FC35E}"/>
              </a:ext>
            </a:extLst>
          </p:cNvPr>
          <p:cNvCxnSpPr>
            <a:cxnSpLocks/>
          </p:cNvCxnSpPr>
          <p:nvPr/>
        </p:nvCxnSpPr>
        <p:spPr>
          <a:xfrm flipV="1">
            <a:off x="670658" y="2222414"/>
            <a:ext cx="4416070" cy="311865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306BBF7-EC7B-4836-B701-11F075EE2C2B}"/>
                  </a:ext>
                </a:extLst>
              </p:cNvPr>
              <p:cNvSpPr txBox="1"/>
              <p:nvPr/>
            </p:nvSpPr>
            <p:spPr>
              <a:xfrm>
                <a:off x="6020924" y="2046800"/>
                <a:ext cx="1283557" cy="3767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dirty="0"/>
                  <a:t> = 2x + 0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306BBF7-EC7B-4836-B701-11F075EE2C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0924" y="2046800"/>
                <a:ext cx="1283557" cy="376770"/>
              </a:xfrm>
              <a:prstGeom prst="rect">
                <a:avLst/>
              </a:prstGeom>
              <a:blipFill>
                <a:blip r:embed="rId3"/>
                <a:stretch>
                  <a:fillRect t="-8065" b="-241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1" name="Table 11">
                <a:extLst>
                  <a:ext uri="{FF2B5EF4-FFF2-40B4-BE49-F238E27FC236}">
                    <a16:creationId xmlns:a16="http://schemas.microsoft.com/office/drawing/2014/main" id="{76C9AD10-1FA5-4CE0-801E-9066FDBF572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47214514"/>
                  </p:ext>
                </p:extLst>
              </p:nvPr>
            </p:nvGraphicFramePr>
            <p:xfrm>
              <a:off x="4685541" y="2559772"/>
              <a:ext cx="4355513" cy="268378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85526">
                      <a:extLst>
                        <a:ext uri="{9D8B030D-6E8A-4147-A177-3AD203B41FA5}">
                          <a16:colId xmlns:a16="http://schemas.microsoft.com/office/drawing/2014/main" val="2246709103"/>
                        </a:ext>
                      </a:extLst>
                    </a:gridCol>
                    <a:gridCol w="833007">
                      <a:extLst>
                        <a:ext uri="{9D8B030D-6E8A-4147-A177-3AD203B41FA5}">
                          <a16:colId xmlns:a16="http://schemas.microsoft.com/office/drawing/2014/main" val="3393076103"/>
                        </a:ext>
                      </a:extLst>
                    </a:gridCol>
                    <a:gridCol w="1102125">
                      <a:extLst>
                        <a:ext uri="{9D8B030D-6E8A-4147-A177-3AD203B41FA5}">
                          <a16:colId xmlns:a16="http://schemas.microsoft.com/office/drawing/2014/main" val="478311421"/>
                        </a:ext>
                      </a:extLst>
                    </a:gridCol>
                    <a:gridCol w="890177">
                      <a:extLst>
                        <a:ext uri="{9D8B030D-6E8A-4147-A177-3AD203B41FA5}">
                          <a16:colId xmlns:a16="http://schemas.microsoft.com/office/drawing/2014/main" val="1138169214"/>
                        </a:ext>
                      </a:extLst>
                    </a:gridCol>
                    <a:gridCol w="944678">
                      <a:extLst>
                        <a:ext uri="{9D8B030D-6E8A-4147-A177-3AD203B41FA5}">
                          <a16:colId xmlns:a16="http://schemas.microsoft.com/office/drawing/2014/main" val="24210806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x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err="1"/>
                            <a:t>y</a:t>
                          </a:r>
                          <a:r>
                            <a:rPr lang="en-US" sz="1200" baseline="-25000" dirty="0" err="1"/>
                            <a:t>i</a:t>
                          </a:r>
                          <a:r>
                            <a:rPr lang="en-US" sz="1200" dirty="0"/>
                            <a:t> (actual)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2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120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200" b="0" i="1" dirty="0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1200" b="0" i="1" dirty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200" dirty="0"/>
                            <a:t> (predicted)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Error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en-US" sz="12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1200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US" sz="1200" b="1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1200" b="1" i="1" smtClean="0">
                                                <a:latin typeface="Cambria Math" panose="02040503050406030204" pitchFamily="18" charset="0"/>
                                              </a:rPr>
                                              <m:t>𝒚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sz="1200" b="1" i="1" smtClean="0">
                                            <a:latin typeface="Cambria Math" panose="02040503050406030204" pitchFamily="18" charset="0"/>
                                          </a:rPr>
                                          <m:t>𝒊</m:t>
                                        </m:r>
                                      </m:sub>
                                    </m:sSub>
                                    <m:r>
                                      <a:rPr lang="en-US" sz="1200" b="1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sz="1200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200" b="1" i="1" smtClean="0">
                                            <a:latin typeface="Cambria Math" panose="02040503050406030204" pitchFamily="18" charset="0"/>
                                          </a:rPr>
                                          <m:t>𝒚</m:t>
                                        </m:r>
                                      </m:e>
                                      <m:sub>
                                        <m:r>
                                          <a:rPr lang="en-US" sz="1200" b="1" i="1" smtClean="0">
                                            <a:latin typeface="Cambria Math" panose="02040503050406030204" pitchFamily="18" charset="0"/>
                                          </a:rPr>
                                          <m:t>𝒊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/>
                            <a:t>Error^2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2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sz="1200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200" b="1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acc>
                                              <m:accPr>
                                                <m:chr m:val="̂"/>
                                                <m:ctrlPr>
                                                  <a:rPr lang="en-US" sz="1200" b="1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en-US" sz="1200" b="1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𝒚</m:t>
                                                </m:r>
                                              </m:e>
                                            </m:acc>
                                          </m:e>
                                          <m:sub>
                                            <m:r>
                                              <a:rPr lang="en-US" sz="1200" b="1" i="1" smtClean="0">
                                                <a:latin typeface="Cambria Math" panose="02040503050406030204" pitchFamily="18" charset="0"/>
                                              </a:rPr>
                                              <m:t>𝒊</m:t>
                                            </m:r>
                                          </m:sub>
                                        </m:sSub>
                                        <m:r>
                                          <a:rPr lang="en-US" sz="1200" b="1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200" b="1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200" b="1" i="1" smtClean="0">
                                                <a:latin typeface="Cambria Math" panose="02040503050406030204" pitchFamily="18" charset="0"/>
                                              </a:rPr>
                                              <m:t>𝒚</m:t>
                                            </m:r>
                                          </m:e>
                                          <m:sub>
                                            <m:r>
                                              <a:rPr lang="en-US" sz="1200" b="1" i="1" smtClean="0">
                                                <a:latin typeface="Cambria Math" panose="02040503050406030204" pitchFamily="18" charset="0"/>
                                              </a:rPr>
                                              <m:t>𝒊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p>
                                    <m:r>
                                      <a:rPr lang="en-US" sz="1200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2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5510929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858058850"/>
                      </a:ext>
                    </a:extLst>
                  </a:tr>
                  <a:tr h="36825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6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9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97028414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4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8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-2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4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46764469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5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-1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50349668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6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</a:t>
                          </a: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59903885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 sz="160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60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60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SUM</a:t>
                          </a:r>
                          <a:r>
                            <a:rPr lang="en-US" altLang="ja-JP" sz="1600" dirty="0"/>
                            <a:t>》</a:t>
                          </a:r>
                          <a:endParaRPr lang="en-US" sz="160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15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250250482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1" name="Table 11">
                <a:extLst>
                  <a:ext uri="{FF2B5EF4-FFF2-40B4-BE49-F238E27FC236}">
                    <a16:creationId xmlns:a16="http://schemas.microsoft.com/office/drawing/2014/main" id="{76C9AD10-1FA5-4CE0-801E-9066FDBF572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47214514"/>
                  </p:ext>
                </p:extLst>
              </p:nvPr>
            </p:nvGraphicFramePr>
            <p:xfrm>
              <a:off x="4685541" y="2559772"/>
              <a:ext cx="4355513" cy="268378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85526">
                      <a:extLst>
                        <a:ext uri="{9D8B030D-6E8A-4147-A177-3AD203B41FA5}">
                          <a16:colId xmlns:a16="http://schemas.microsoft.com/office/drawing/2014/main" val="2246709103"/>
                        </a:ext>
                      </a:extLst>
                    </a:gridCol>
                    <a:gridCol w="833007">
                      <a:extLst>
                        <a:ext uri="{9D8B030D-6E8A-4147-A177-3AD203B41FA5}">
                          <a16:colId xmlns:a16="http://schemas.microsoft.com/office/drawing/2014/main" val="3393076103"/>
                        </a:ext>
                      </a:extLst>
                    </a:gridCol>
                    <a:gridCol w="1102125">
                      <a:extLst>
                        <a:ext uri="{9D8B030D-6E8A-4147-A177-3AD203B41FA5}">
                          <a16:colId xmlns:a16="http://schemas.microsoft.com/office/drawing/2014/main" val="478311421"/>
                        </a:ext>
                      </a:extLst>
                    </a:gridCol>
                    <a:gridCol w="890177">
                      <a:extLst>
                        <a:ext uri="{9D8B030D-6E8A-4147-A177-3AD203B41FA5}">
                          <a16:colId xmlns:a16="http://schemas.microsoft.com/office/drawing/2014/main" val="1138169214"/>
                        </a:ext>
                      </a:extLst>
                    </a:gridCol>
                    <a:gridCol w="944678">
                      <a:extLst>
                        <a:ext uri="{9D8B030D-6E8A-4147-A177-3AD203B41FA5}">
                          <a16:colId xmlns:a16="http://schemas.microsoft.com/office/drawing/2014/main" val="242108063"/>
                        </a:ext>
                      </a:extLst>
                    </a:gridCol>
                  </a:tblGrid>
                  <a:tr h="46132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x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err="1"/>
                            <a:t>y</a:t>
                          </a:r>
                          <a:r>
                            <a:rPr lang="en-US" sz="1200" baseline="-25000" dirty="0" err="1"/>
                            <a:t>i</a:t>
                          </a:r>
                          <a:r>
                            <a:rPr lang="en-US" sz="1200" dirty="0"/>
                            <a:t> (actual)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29282" t="-1316" r="-169061" b="-4934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82313" t="-1316" r="-108163" b="-4934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362581" t="-1316" r="-2581" b="-49342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5510929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858058850"/>
                      </a:ext>
                    </a:extLst>
                  </a:tr>
                  <a:tr h="36825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6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9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97028414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4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8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-2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4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46764469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5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-1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50349668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6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</a:t>
                          </a: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59903885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 sz="160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60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60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SUM</a:t>
                          </a:r>
                          <a:r>
                            <a:rPr lang="en-US" altLang="ja-JP" sz="1600" dirty="0"/>
                            <a:t>》</a:t>
                          </a:r>
                          <a:endParaRPr lang="en-US" sz="160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15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250250482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4CD6466-FBA3-440B-8400-509411495739}"/>
              </a:ext>
            </a:extLst>
          </p:cNvPr>
          <p:cNvCxnSpPr>
            <a:cxnSpLocks/>
          </p:cNvCxnSpPr>
          <p:nvPr/>
        </p:nvCxnSpPr>
        <p:spPr>
          <a:xfrm>
            <a:off x="5086728" y="2228470"/>
            <a:ext cx="992255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0850F58-10A5-4ACC-B488-36160FC5DB8F}"/>
                  </a:ext>
                </a:extLst>
              </p:cNvPr>
              <p:cNvSpPr txBox="1"/>
              <p:nvPr/>
            </p:nvSpPr>
            <p:spPr>
              <a:xfrm>
                <a:off x="5161415" y="5451936"/>
                <a:ext cx="3337260" cy="7562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𝑀𝑆𝐸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b="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0850F58-10A5-4ACC-B488-36160FC5DB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1415" y="5451936"/>
                <a:ext cx="3337260" cy="75623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87D9434-6423-460A-B840-73A3F3E9D623}"/>
              </a:ext>
            </a:extLst>
          </p:cNvPr>
          <p:cNvCxnSpPr/>
          <p:nvPr/>
        </p:nvCxnSpPr>
        <p:spPr>
          <a:xfrm>
            <a:off x="2307195" y="4208661"/>
            <a:ext cx="0" cy="48445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208B98D5-7625-4A8D-9CA8-DEB6755C8062}"/>
              </a:ext>
            </a:extLst>
          </p:cNvPr>
          <p:cNvSpPr txBox="1"/>
          <p:nvPr/>
        </p:nvSpPr>
        <p:spPr>
          <a:xfrm>
            <a:off x="2290579" y="4208661"/>
            <a:ext cx="1397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This is </a:t>
            </a:r>
            <a:r>
              <a:rPr lang="en-US" i="1" dirty="0">
                <a:solidFill>
                  <a:srgbClr val="7030A0"/>
                </a:solidFill>
              </a:rPr>
              <a:t>error</a:t>
            </a:r>
            <a:r>
              <a:rPr lang="en-US" dirty="0">
                <a:solidFill>
                  <a:srgbClr val="7030A0"/>
                </a:solidFill>
              </a:rPr>
              <a:t>.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986431B-4D49-4A08-8EA5-22CBD88E9EE8}"/>
              </a:ext>
            </a:extLst>
          </p:cNvPr>
          <p:cNvCxnSpPr>
            <a:cxnSpLocks/>
          </p:cNvCxnSpPr>
          <p:nvPr/>
        </p:nvCxnSpPr>
        <p:spPr>
          <a:xfrm>
            <a:off x="1223237" y="4953503"/>
            <a:ext cx="0" cy="115057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6B78EE6-FFA6-49ED-8CFA-F38C8E71E9E8}"/>
              </a:ext>
            </a:extLst>
          </p:cNvPr>
          <p:cNvCxnSpPr>
            <a:cxnSpLocks/>
          </p:cNvCxnSpPr>
          <p:nvPr/>
        </p:nvCxnSpPr>
        <p:spPr>
          <a:xfrm>
            <a:off x="3403264" y="3300317"/>
            <a:ext cx="0" cy="115057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548B11F-305B-4C2D-B9CB-88C7B3B0A8EA}"/>
              </a:ext>
            </a:extLst>
          </p:cNvPr>
          <p:cNvCxnSpPr>
            <a:cxnSpLocks/>
          </p:cNvCxnSpPr>
          <p:nvPr/>
        </p:nvCxnSpPr>
        <p:spPr>
          <a:xfrm>
            <a:off x="2858258" y="3469873"/>
            <a:ext cx="0" cy="33306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56155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A5CC3-E7BD-46B1-8BB0-4B09FF151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That’s all the characters introduced.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F6CDFBD-F439-4688-896D-2ED633FF73A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Predictor function:</a:t>
                </a:r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acc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Cost function: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𝑀𝑆𝐸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b="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m:rPr>
                            <m:nor/>
                          </m:rPr>
                          <a:rPr lang="en-US" dirty="0"/>
                          <m:t> </m:t>
                        </m:r>
                      </m:e>
                    </m:nary>
                  </m:oMath>
                </a14:m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F6CDFBD-F439-4688-896D-2ED633FF73A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91"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C840AE-0310-4126-BBEE-E351291D2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2C7C3-1F9D-495C-A818-668CCDC0E8E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0871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4AF60-2A9B-4FDD-B2A1-34017F8C4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E6E948-94F7-46C3-A4C7-EDDDBF8525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Artificial Intelligence?</a:t>
            </a:r>
          </a:p>
          <a:p>
            <a:r>
              <a:rPr lang="en-US" dirty="0"/>
              <a:t>Optimization Problems</a:t>
            </a:r>
          </a:p>
          <a:p>
            <a:r>
              <a:rPr lang="en-US" dirty="0"/>
              <a:t>Genetic Algorithm</a:t>
            </a:r>
          </a:p>
          <a:p>
            <a:r>
              <a:rPr lang="en-US" dirty="0"/>
              <a:t>Machine Learning Concepts</a:t>
            </a:r>
          </a:p>
          <a:p>
            <a:r>
              <a:rPr lang="en-US" dirty="0"/>
              <a:t>Linear Regression</a:t>
            </a:r>
          </a:p>
          <a:p>
            <a:r>
              <a:rPr lang="en-US" dirty="0"/>
              <a:t>Neural Networks</a:t>
            </a:r>
          </a:p>
          <a:p>
            <a:r>
              <a:rPr lang="en-US" dirty="0"/>
              <a:t>Deep Learning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922389-FD64-433D-8919-FEF78C348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2C7C3-1F9D-495C-A818-668CCDC0E8E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1620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423DF8-B4A4-49E0-A692-9B080309A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adjust </a:t>
            </a:r>
            <a:r>
              <a:rPr lang="en-US" i="1" dirty="0"/>
              <a:t>m</a:t>
            </a:r>
            <a:r>
              <a:rPr lang="en-US" dirty="0"/>
              <a:t> and </a:t>
            </a:r>
            <a:r>
              <a:rPr lang="en-US" i="1" dirty="0"/>
              <a:t>c</a:t>
            </a:r>
            <a:r>
              <a:rPr lang="en-US" dirty="0"/>
              <a:t>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79FB67-F961-4ACE-876B-763966AE11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2C7C3-1F9D-495C-A818-668CCDC0E8E2}" type="slidenum">
              <a:rPr lang="en-US" smtClean="0"/>
              <a:t>20</a:t>
            </a:fld>
            <a:endParaRPr lang="en-US"/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6CE7BBE2-3D86-49EC-833C-2E358A40D59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46340578"/>
              </p:ext>
            </p:extLst>
          </p:nvPr>
        </p:nvGraphicFramePr>
        <p:xfrm>
          <a:off x="214467" y="2040744"/>
          <a:ext cx="4471073" cy="37403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354F2FA-FB2C-4E7D-AAA0-B8013EEDE135}"/>
              </a:ext>
            </a:extLst>
          </p:cNvPr>
          <p:cNvCxnSpPr>
            <a:cxnSpLocks/>
          </p:cNvCxnSpPr>
          <p:nvPr/>
        </p:nvCxnSpPr>
        <p:spPr>
          <a:xfrm flipV="1">
            <a:off x="670658" y="2222414"/>
            <a:ext cx="4416070" cy="311865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1A2A80D-16A7-4CFD-BEA0-76AD6C43EA04}"/>
                  </a:ext>
                </a:extLst>
              </p:cNvPr>
              <p:cNvSpPr txBox="1"/>
              <p:nvPr/>
            </p:nvSpPr>
            <p:spPr>
              <a:xfrm>
                <a:off x="6020924" y="2046800"/>
                <a:ext cx="2251770" cy="3767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dirty="0"/>
                  <a:t> = 2X + 0. MSE = 3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1A2A80D-16A7-4CFD-BEA0-76AD6C43EA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0924" y="2046800"/>
                <a:ext cx="2251770" cy="376770"/>
              </a:xfrm>
              <a:prstGeom prst="rect">
                <a:avLst/>
              </a:prstGeom>
              <a:blipFill>
                <a:blip r:embed="rId3"/>
                <a:stretch>
                  <a:fillRect t="-8065" r="-813" b="-241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403773-8A97-4BF0-9168-CF8FE9154DCE}"/>
              </a:ext>
            </a:extLst>
          </p:cNvPr>
          <p:cNvCxnSpPr>
            <a:cxnSpLocks/>
          </p:cNvCxnSpPr>
          <p:nvPr/>
        </p:nvCxnSpPr>
        <p:spPr>
          <a:xfrm>
            <a:off x="5086728" y="2228470"/>
            <a:ext cx="992255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4C5908E-F909-433A-B50A-675DEB5BD5A1}"/>
              </a:ext>
            </a:extLst>
          </p:cNvPr>
          <p:cNvCxnSpPr>
            <a:cxnSpLocks/>
          </p:cNvCxnSpPr>
          <p:nvPr/>
        </p:nvCxnSpPr>
        <p:spPr>
          <a:xfrm flipV="1">
            <a:off x="670658" y="3021760"/>
            <a:ext cx="3265501" cy="1174791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202F936-95B0-4413-9224-6FC0E3B14009}"/>
                  </a:ext>
                </a:extLst>
              </p:cNvPr>
              <p:cNvSpPr txBox="1"/>
              <p:nvPr/>
            </p:nvSpPr>
            <p:spPr>
              <a:xfrm>
                <a:off x="6020924" y="2833375"/>
                <a:ext cx="2426498" cy="3767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dirty="0"/>
                  <a:t> = X + 6. MSE = 14.4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202F936-95B0-4413-9224-6FC0E3B140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0924" y="2833375"/>
                <a:ext cx="2426498" cy="376770"/>
              </a:xfrm>
              <a:prstGeom prst="rect">
                <a:avLst/>
              </a:prstGeom>
              <a:blipFill>
                <a:blip r:embed="rId4"/>
                <a:stretch>
                  <a:fillRect t="-8065" r="-503" b="-241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B2D752B-9F2B-4882-9F6C-5A0070F8D62C}"/>
              </a:ext>
            </a:extLst>
          </p:cNvPr>
          <p:cNvCxnSpPr>
            <a:cxnSpLocks/>
          </p:cNvCxnSpPr>
          <p:nvPr/>
        </p:nvCxnSpPr>
        <p:spPr>
          <a:xfrm>
            <a:off x="3936159" y="3021760"/>
            <a:ext cx="2142824" cy="0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30DBBE4-B322-4FD0-B851-02AA7F57D344}"/>
              </a:ext>
            </a:extLst>
          </p:cNvPr>
          <p:cNvCxnSpPr>
            <a:cxnSpLocks/>
          </p:cNvCxnSpPr>
          <p:nvPr/>
        </p:nvCxnSpPr>
        <p:spPr>
          <a:xfrm>
            <a:off x="3936159" y="2750771"/>
            <a:ext cx="2142824" cy="0"/>
          </a:xfrm>
          <a:prstGeom prst="line">
            <a:avLst/>
          </a:prstGeom>
          <a:ln w="19050">
            <a:solidFill>
              <a:srgbClr val="00B0F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C084C43-82C9-495D-9DA7-5991B4EF375D}"/>
              </a:ext>
            </a:extLst>
          </p:cNvPr>
          <p:cNvCxnSpPr>
            <a:cxnSpLocks/>
          </p:cNvCxnSpPr>
          <p:nvPr/>
        </p:nvCxnSpPr>
        <p:spPr>
          <a:xfrm flipV="1">
            <a:off x="670658" y="2750771"/>
            <a:ext cx="3223112" cy="2887020"/>
          </a:xfrm>
          <a:prstGeom prst="line">
            <a:avLst/>
          </a:prstGeom>
          <a:ln w="19050">
            <a:solidFill>
              <a:srgbClr val="00B0F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C44194C-8196-47F7-AF40-6B0E3626914B}"/>
                  </a:ext>
                </a:extLst>
              </p:cNvPr>
              <p:cNvSpPr txBox="1"/>
              <p:nvPr/>
            </p:nvSpPr>
            <p:spPr>
              <a:xfrm>
                <a:off x="6020924" y="2550798"/>
                <a:ext cx="2660537" cy="3767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dirty="0"/>
                  <a:t> = 2.5X - 1. MSE = 3.55</a:t>
                </a: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C44194C-8196-47F7-AF40-6B0E362691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0924" y="2550798"/>
                <a:ext cx="2660537" cy="376770"/>
              </a:xfrm>
              <a:prstGeom prst="rect">
                <a:avLst/>
              </a:prstGeom>
              <a:blipFill>
                <a:blip r:embed="rId5"/>
                <a:stretch>
                  <a:fillRect t="-6452" r="-459" b="-241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43335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80E00E-BC33-4525-9DC3-DDED7E212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Gradient Descent Concept</a:t>
            </a:r>
            <a:br>
              <a:rPr lang="en-US" dirty="0"/>
            </a:br>
            <a:r>
              <a:rPr lang="en-US" sz="2000" dirty="0"/>
              <a:t>(No, we’re not going to brute force again.)</a:t>
            </a:r>
            <a:endParaRPr lang="en-US" dirty="0"/>
          </a:p>
        </p:txBody>
      </p:sp>
      <p:pic>
        <p:nvPicPr>
          <p:cNvPr id="6" name="Content Placeholder 5" descr="Chart, histogram&#10;&#10;Description automatically generated">
            <a:extLst>
              <a:ext uri="{FF2B5EF4-FFF2-40B4-BE49-F238E27FC236}">
                <a16:creationId xmlns:a16="http://schemas.microsoft.com/office/drawing/2014/main" id="{827D4DDB-99E3-40DE-85F8-4492C1B97E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35" r="9383"/>
          <a:stretch/>
        </p:blipFill>
        <p:spPr>
          <a:xfrm>
            <a:off x="628650" y="2101303"/>
            <a:ext cx="5257422" cy="4075659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DD98D6-C400-44BE-8B0D-74DAAB249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2C7C3-1F9D-495C-A818-668CCDC0E8E2}" type="slidenum">
              <a:rPr lang="en-US" smtClean="0"/>
              <a:t>21</a:t>
            </a:fld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A1605D9-F060-4440-858C-81706E913DB5}"/>
              </a:ext>
            </a:extLst>
          </p:cNvPr>
          <p:cNvSpPr/>
          <p:nvPr/>
        </p:nvSpPr>
        <p:spPr>
          <a:xfrm>
            <a:off x="2885062" y="3553764"/>
            <a:ext cx="467174" cy="46717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D6AC85B-17EB-4ACA-94FD-22B88CC2B2DB}"/>
              </a:ext>
            </a:extLst>
          </p:cNvPr>
          <p:cNvCxnSpPr>
            <a:cxnSpLocks/>
            <a:endCxn id="8" idx="6"/>
          </p:cNvCxnSpPr>
          <p:nvPr/>
        </p:nvCxnSpPr>
        <p:spPr>
          <a:xfrm flipH="1">
            <a:off x="3352236" y="3787351"/>
            <a:ext cx="2975896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91C596A-00CB-44A0-A82F-6465C9B7F920}"/>
              </a:ext>
            </a:extLst>
          </p:cNvPr>
          <p:cNvSpPr txBox="1"/>
          <p:nvPr/>
        </p:nvSpPr>
        <p:spPr>
          <a:xfrm>
            <a:off x="6353246" y="3325686"/>
            <a:ext cx="23314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And we know this is where the best parameters are.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D2C39B-FA0C-47B5-8535-A290244ADE7B}"/>
              </a:ext>
            </a:extLst>
          </p:cNvPr>
          <p:cNvSpPr txBox="1"/>
          <p:nvPr/>
        </p:nvSpPr>
        <p:spPr>
          <a:xfrm>
            <a:off x="5722569" y="2023439"/>
            <a:ext cx="2443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※ apartments dataset</a:t>
            </a:r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8632CC0-D03D-40CF-A293-B712C88E3CAE}"/>
              </a:ext>
            </a:extLst>
          </p:cNvPr>
          <p:cNvSpPr/>
          <p:nvPr/>
        </p:nvSpPr>
        <p:spPr>
          <a:xfrm>
            <a:off x="4719071" y="2580988"/>
            <a:ext cx="242226" cy="24222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6ADD9AA-9307-43CE-9309-0EEAFB1B6CFA}"/>
              </a:ext>
            </a:extLst>
          </p:cNvPr>
          <p:cNvSpPr txBox="1"/>
          <p:nvPr/>
        </p:nvSpPr>
        <p:spPr>
          <a:xfrm>
            <a:off x="6353246" y="2517435"/>
            <a:ext cx="2331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Suppose we’re here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71152A6-4490-4BCE-A479-B616AB858F06}"/>
              </a:ext>
            </a:extLst>
          </p:cNvPr>
          <p:cNvCxnSpPr>
            <a:cxnSpLocks/>
          </p:cNvCxnSpPr>
          <p:nvPr/>
        </p:nvCxnSpPr>
        <p:spPr>
          <a:xfrm flipH="1">
            <a:off x="4961297" y="2702101"/>
            <a:ext cx="1366835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F37389D-0EF4-4876-A57C-9A9B0DC70DBD}"/>
              </a:ext>
            </a:extLst>
          </p:cNvPr>
          <p:cNvCxnSpPr/>
          <p:nvPr/>
        </p:nvCxnSpPr>
        <p:spPr>
          <a:xfrm flipH="1">
            <a:off x="3352236" y="2773478"/>
            <a:ext cx="1292432" cy="780286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4A09424A-E31B-4C70-B2E1-DA8AD8FA212A}"/>
              </a:ext>
            </a:extLst>
          </p:cNvPr>
          <p:cNvSpPr txBox="1"/>
          <p:nvPr/>
        </p:nvSpPr>
        <p:spPr>
          <a:xfrm>
            <a:off x="6353246" y="4532437"/>
            <a:ext cx="23314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should move as indicated by the purple arrow, i.e. “downwards”.</a:t>
            </a:r>
          </a:p>
        </p:txBody>
      </p:sp>
    </p:spTree>
    <p:extLst>
      <p:ext uri="{BB962C8B-B14F-4D97-AF65-F5344CB8AC3E}">
        <p14:creationId xmlns:p14="http://schemas.microsoft.com/office/powerpoint/2010/main" val="14483980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3EA7A9-E62C-4C15-BD6C-B336DF438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 </a:t>
            </a:r>
            <a:r>
              <a:rPr lang="en-US" strike="sngStrike" dirty="0"/>
              <a:t>Magic</a:t>
            </a:r>
            <a:r>
              <a:rPr lang="en-US" dirty="0"/>
              <a:t> Math</a:t>
            </a:r>
            <a:br>
              <a:rPr lang="en-US" dirty="0"/>
            </a:br>
            <a:r>
              <a:rPr lang="en-US" sz="2800" dirty="0"/>
              <a:t>(This is the hardest math today.)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0F46738-B329-45D0-BAAB-308F27007F1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391152" y="1825625"/>
                <a:ext cx="5074618" cy="4351338"/>
              </a:xfrm>
            </p:spPr>
            <p:txBody>
              <a:bodyPr/>
              <a:lstStyle/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𝑀𝑆𝐸</m:t>
                      </m:r>
                      <m:r>
                        <m:rPr>
                          <m:aln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b="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e>
                      </m:nary>
                    </m:oMath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m:rPr>
                          <m:aln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e>
                      </m:nary>
                    </m:oMath>
                    <m:oMath xmlns:m="http://schemas.openxmlformats.org/officeDocument/2006/math"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m:rPr>
                          <m:aln/>
                        </m:rP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br>
                  <a:rPr lang="en-US" dirty="0"/>
                </a:b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0F46738-B329-45D0-BAAB-308F27007F1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91152" y="1825625"/>
                <a:ext cx="5074618" cy="4351338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C34EAF-C487-4308-9B6A-DC67E7B47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2C7C3-1F9D-495C-A818-668CCDC0E8E2}" type="slidenum">
              <a:rPr lang="en-US" smtClean="0"/>
              <a:t>22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024E1C4-942B-4968-8712-8ED28BBEE4B3}"/>
              </a:ext>
            </a:extLst>
          </p:cNvPr>
          <p:cNvSpPr txBox="1"/>
          <p:nvPr/>
        </p:nvSpPr>
        <p:spPr>
          <a:xfrm>
            <a:off x="1410962" y="4892948"/>
            <a:ext cx="22843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case of only one data point: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2294801-47EB-439E-92DB-3031851F968B}"/>
              </a:ext>
            </a:extLst>
          </p:cNvPr>
          <p:cNvSpPr txBox="1"/>
          <p:nvPr/>
        </p:nvSpPr>
        <p:spPr>
          <a:xfrm>
            <a:off x="1410962" y="3139252"/>
            <a:ext cx="22843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the purpose of this class, we’ll formally define the cost function as </a:t>
            </a:r>
            <a:r>
              <a:rPr lang="en-US" dirty="0">
                <a:sym typeface="Wingdings" panose="05000000000000000000" pitchFamily="2" charset="2"/>
              </a:rPr>
              <a:t>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54872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3EA7A9-E62C-4C15-BD6C-B336DF438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 Math</a:t>
            </a:r>
            <a:br>
              <a:rPr lang="en-US" dirty="0"/>
            </a:br>
            <a:r>
              <a:rPr lang="en-US" sz="2800" dirty="0"/>
              <a:t>(Continued)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0F46738-B329-45D0-BAAB-308F27007F1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57447" y="1825625"/>
                <a:ext cx="8804884" cy="4351338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m:rPr>
                          <m:aln/>
                        </m:rP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f>
                            <m:f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d>
                            <m:d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  <m:sup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m:rPr>
                          <m:aln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2×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en-US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m:rPr>
                          <m:aln/>
                        </m:rP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=0..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𝑛𝑜𝑡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m:rPr>
                          <m:aln/>
                        </m:rP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br>
                  <a:rPr lang="en-US" dirty="0"/>
                </a:b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0F46738-B329-45D0-BAAB-308F27007F1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7447" y="1825625"/>
                <a:ext cx="8804884" cy="4351338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C34EAF-C487-4308-9B6A-DC67E7B47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2C7C3-1F9D-495C-A818-668CCDC0E8E2}" type="slidenum">
              <a:rPr lang="en-US" smtClean="0"/>
              <a:t>23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9A26526-A0B2-4648-AF84-75C138F1E70A}"/>
              </a:ext>
            </a:extLst>
          </p:cNvPr>
          <p:cNvCxnSpPr>
            <a:cxnSpLocks/>
          </p:cNvCxnSpPr>
          <p:nvPr/>
        </p:nvCxnSpPr>
        <p:spPr>
          <a:xfrm>
            <a:off x="2816843" y="2895567"/>
            <a:ext cx="249449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56F13D1-4C14-428F-A784-3CD7A939B6C0}"/>
              </a:ext>
            </a:extLst>
          </p:cNvPr>
          <p:cNvCxnSpPr>
            <a:cxnSpLocks/>
          </p:cNvCxnSpPr>
          <p:nvPr/>
        </p:nvCxnSpPr>
        <p:spPr>
          <a:xfrm flipV="1">
            <a:off x="4748164" y="1981167"/>
            <a:ext cx="1750077" cy="914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48F3A3B-54CB-4073-A92E-CAD53A3B74ED}"/>
              </a:ext>
            </a:extLst>
          </p:cNvPr>
          <p:cNvSpPr txBox="1"/>
          <p:nvPr/>
        </p:nvSpPr>
        <p:spPr>
          <a:xfrm>
            <a:off x="6176742" y="1690689"/>
            <a:ext cx="2505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Derivative of the inside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729C19D-60B0-45F7-95CF-9A8144759791}"/>
              </a:ext>
            </a:extLst>
          </p:cNvPr>
          <p:cNvSpPr txBox="1"/>
          <p:nvPr/>
        </p:nvSpPr>
        <p:spPr>
          <a:xfrm>
            <a:off x="6498241" y="2194957"/>
            <a:ext cx="2184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Continue derivation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98AF27F-EBC7-4D90-9EF7-6C561EB29C84}"/>
              </a:ext>
            </a:extLst>
          </p:cNvPr>
          <p:cNvCxnSpPr>
            <a:cxnSpLocks/>
          </p:cNvCxnSpPr>
          <p:nvPr/>
        </p:nvCxnSpPr>
        <p:spPr>
          <a:xfrm flipH="1">
            <a:off x="6045956" y="2520464"/>
            <a:ext cx="636392" cy="3575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B59B2DB-6DD0-47D4-9FD9-E5D84FC4DFDD}"/>
              </a:ext>
            </a:extLst>
          </p:cNvPr>
          <p:cNvSpPr txBox="1"/>
          <p:nvPr/>
        </p:nvSpPr>
        <p:spPr>
          <a:xfrm>
            <a:off x="0" y="2821924"/>
            <a:ext cx="9941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Chain Rule: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1F588AD-AA27-41D4-8F7E-3A218E0928FB}"/>
              </a:ext>
            </a:extLst>
          </p:cNvPr>
          <p:cNvCxnSpPr>
            <a:cxnSpLocks/>
          </p:cNvCxnSpPr>
          <p:nvPr/>
        </p:nvCxnSpPr>
        <p:spPr>
          <a:xfrm flipV="1">
            <a:off x="6438921" y="4400311"/>
            <a:ext cx="1559248" cy="91838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3C50240-E5C2-45D0-9A5A-93DD7D326F4E}"/>
              </a:ext>
            </a:extLst>
          </p:cNvPr>
          <p:cNvCxnSpPr>
            <a:cxnSpLocks/>
          </p:cNvCxnSpPr>
          <p:nvPr/>
        </p:nvCxnSpPr>
        <p:spPr>
          <a:xfrm flipV="1">
            <a:off x="8122205" y="4414553"/>
            <a:ext cx="546592" cy="54659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C90DCA09-37E2-4073-A23B-CE373F73AA75}"/>
              </a:ext>
            </a:extLst>
          </p:cNvPr>
          <p:cNvSpPr txBox="1"/>
          <p:nvPr/>
        </p:nvSpPr>
        <p:spPr>
          <a:xfrm>
            <a:off x="7969247" y="4116253"/>
            <a:ext cx="351378" cy="461665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259B17F-F14D-483B-A68F-BAF617B17E33}"/>
              </a:ext>
            </a:extLst>
          </p:cNvPr>
          <p:cNvSpPr txBox="1"/>
          <p:nvPr/>
        </p:nvSpPr>
        <p:spPr>
          <a:xfrm>
            <a:off x="8683799" y="4139793"/>
            <a:ext cx="351378" cy="461665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21929190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56025A-7DF9-4A36-92FE-ACE58D302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 Math</a:t>
            </a:r>
            <a:br>
              <a:rPr lang="en-US" dirty="0"/>
            </a:br>
            <a:r>
              <a:rPr lang="en-US" sz="2800" dirty="0"/>
              <a:t>(Final math slide, I promise)</a:t>
            </a:r>
            <a:endParaRPr lang="en-US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4D1A43B-BFD9-4F6A-B290-DFB183F22F2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So our slope is: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m:rPr>
                        <m:aln/>
                      </m:rPr>
                      <a:rPr 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endParaRPr lang="en-US" dirty="0"/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This means while we’re standing at a specific point x, we should adjust our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such that …</a:t>
                </a:r>
                <a:endParaRPr lang="en-US" dirty="0"/>
              </a:p>
              <a:p>
                <a:endParaRPr lang="en-US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4D1A43B-BFD9-4F6A-B290-DFB183F22F2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91" t="-4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FAFCD9-DA85-46AA-AB0A-25EF061106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2C7C3-1F9D-495C-A818-668CCDC0E8E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1982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1BAB21-4C8A-48F6-AD26-0BDE13DA9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2C7C3-1F9D-495C-A818-668CCDC0E8E2}" type="slidenum">
              <a:rPr lang="en-US" smtClean="0"/>
              <a:t>25</a:t>
            </a:fld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A795262-F852-44B1-8349-B8F6812A9B68}"/>
              </a:ext>
            </a:extLst>
          </p:cNvPr>
          <p:cNvGrpSpPr/>
          <p:nvPr/>
        </p:nvGrpSpPr>
        <p:grpSpPr>
          <a:xfrm>
            <a:off x="1334683" y="443575"/>
            <a:ext cx="6474633" cy="5970849"/>
            <a:chOff x="0" y="0"/>
            <a:chExt cx="9144000" cy="8432516"/>
          </a:xfrm>
        </p:grpSpPr>
        <p:pic>
          <p:nvPicPr>
            <p:cNvPr id="6" name="Picture 5" descr="Chart&#10;&#10;Description automatically generated">
              <a:extLst>
                <a:ext uri="{FF2B5EF4-FFF2-40B4-BE49-F238E27FC236}">
                  <a16:creationId xmlns:a16="http://schemas.microsoft.com/office/drawing/2014/main" id="{B80906E1-6139-4A06-9E98-A48C3DB589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9144000" cy="4220308"/>
            </a:xfrm>
            <a:prstGeom prst="rect">
              <a:avLst/>
            </a:prstGeom>
          </p:spPr>
        </p:pic>
        <p:pic>
          <p:nvPicPr>
            <p:cNvPr id="8" name="Picture 7" descr="Chart, histogram&#10;&#10;Description automatically generated">
              <a:extLst>
                <a:ext uri="{FF2B5EF4-FFF2-40B4-BE49-F238E27FC236}">
                  <a16:creationId xmlns:a16="http://schemas.microsoft.com/office/drawing/2014/main" id="{71821C95-6D64-48A8-9CD2-352D23DDBB3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4220308"/>
              <a:ext cx="9144000" cy="42122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321053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4A44C1-9BD7-4745-9208-6289E9108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Finally!</a:t>
            </a:r>
          </a:p>
        </p:txBody>
      </p:sp>
      <p:pic>
        <p:nvPicPr>
          <p:cNvPr id="6" name="Content Placeholder 5" descr="Chart, scatter chart&#10;&#10;Description automatically generated">
            <a:extLst>
              <a:ext uri="{FF2B5EF4-FFF2-40B4-BE49-F238E27FC236}">
                <a16:creationId xmlns:a16="http://schemas.microsoft.com/office/drawing/2014/main" id="{CDBB043A-0AC8-4F5D-AB67-76E588E426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1108" y="1825625"/>
            <a:ext cx="5801784" cy="435133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65E73C-9BD8-4902-94B9-4D4F4D9B8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2C7C3-1F9D-495C-A818-668CCDC0E8E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0120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8F2F00-7269-498A-991A-0450EE477C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forms of regression exist!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3B2FC2-9FE5-4924-859F-8F58B2F72C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Logistic regression</a:t>
            </a:r>
          </a:p>
          <a:p>
            <a:pPr lvl="1"/>
            <a:r>
              <a:rPr lang="en-US" sz="2000" dirty="0"/>
              <a:t>Answer yes/no using value inputs</a:t>
            </a:r>
          </a:p>
          <a:p>
            <a:r>
              <a:rPr lang="en-US" sz="2400" dirty="0"/>
              <a:t>Polynomial regression</a:t>
            </a:r>
          </a:p>
          <a:p>
            <a:pPr lvl="1"/>
            <a:r>
              <a:rPr lang="en-US" sz="2000" dirty="0"/>
              <a:t>Predict more complex systems</a:t>
            </a:r>
          </a:p>
          <a:p>
            <a:pPr lvl="1"/>
            <a:endParaRPr lang="en-US" sz="2000" dirty="0"/>
          </a:p>
          <a:p>
            <a:r>
              <a:rPr lang="en-US" sz="2400" dirty="0"/>
              <a:t>Others exist, but linear + logistic + polynomial is usually good enough for general production use.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6AB563-8BBE-47EA-916D-86AABFD13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2C7C3-1F9D-495C-A818-668CCDC0E8E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6900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D69A38-7BFF-481C-9319-7972328DA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Uses of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1DFAC7-F248-4F09-B650-EA74356328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Explain factors behind phenomena</a:t>
            </a:r>
          </a:p>
          <a:p>
            <a:pPr lvl="1"/>
            <a:r>
              <a:rPr lang="en-US" dirty="0"/>
              <a:t>Why housing is expensive?</a:t>
            </a:r>
          </a:p>
          <a:p>
            <a:pPr lvl="1"/>
            <a:r>
              <a:rPr lang="en-US" dirty="0"/>
              <a:t>What makes this animal big?</a:t>
            </a:r>
          </a:p>
          <a:p>
            <a:pPr lvl="1"/>
            <a:r>
              <a:rPr lang="en-US" dirty="0"/>
              <a:t>What contributes to the success of this product?</a:t>
            </a:r>
          </a:p>
          <a:p>
            <a:r>
              <a:rPr lang="en-US" dirty="0"/>
              <a:t>Predict future values</a:t>
            </a:r>
          </a:p>
          <a:p>
            <a:pPr lvl="1"/>
            <a:r>
              <a:rPr lang="en-US" sz="2000" dirty="0"/>
              <a:t>Note: Predicting “out of range” isn’t a very good idea.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C6E93F-793F-4A2A-B0DE-E2C13039C5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2C7C3-1F9D-495C-A818-668CCDC0E8E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8591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680E56-C36C-404D-9E8B-A254F6488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in real life, we can do more.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2513ED-2489-4283-BF9A-F7A7294A3E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2C7C3-1F9D-495C-A818-668CCDC0E8E2}" type="slidenum">
              <a:rPr lang="en-US" smtClean="0"/>
              <a:t>29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3240ACB-547C-4D22-9A5E-DD867C06B942}"/>
              </a:ext>
            </a:extLst>
          </p:cNvPr>
          <p:cNvSpPr/>
          <p:nvPr/>
        </p:nvSpPr>
        <p:spPr>
          <a:xfrm>
            <a:off x="526840" y="1982772"/>
            <a:ext cx="1798522" cy="61161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Size (m</a:t>
            </a:r>
            <a:r>
              <a:rPr lang="en-US" baseline="30000" dirty="0"/>
              <a:t>2</a:t>
            </a:r>
            <a:r>
              <a:rPr lang="en-US" dirty="0"/>
              <a:t>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25C1328-2742-4CAF-B158-1EA26B33D7A9}"/>
              </a:ext>
            </a:extLst>
          </p:cNvPr>
          <p:cNvSpPr/>
          <p:nvPr/>
        </p:nvSpPr>
        <p:spPr>
          <a:xfrm>
            <a:off x="526840" y="2697336"/>
            <a:ext cx="1798522" cy="61161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Rooms+LDK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B7A5249-83E2-4CC7-8041-70154066C72F}"/>
              </a:ext>
            </a:extLst>
          </p:cNvPr>
          <p:cNvSpPr/>
          <p:nvPr/>
        </p:nvSpPr>
        <p:spPr>
          <a:xfrm>
            <a:off x="526840" y="3411900"/>
            <a:ext cx="1798522" cy="61161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Building Age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BED3840-B97A-4DBF-821D-F805830F2F49}"/>
              </a:ext>
            </a:extLst>
          </p:cNvPr>
          <p:cNvSpPr/>
          <p:nvPr/>
        </p:nvSpPr>
        <p:spPr>
          <a:xfrm>
            <a:off x="526840" y="4126464"/>
            <a:ext cx="1798522" cy="61161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Floor of Room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EB322F9-B719-474B-ABBA-13B041DB0EEE}"/>
              </a:ext>
            </a:extLst>
          </p:cNvPr>
          <p:cNvSpPr/>
          <p:nvPr/>
        </p:nvSpPr>
        <p:spPr>
          <a:xfrm>
            <a:off x="526840" y="4841028"/>
            <a:ext cx="1798522" cy="61161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Transportation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829D411-58B4-4B8D-8DA4-E808B15DE3D2}"/>
              </a:ext>
            </a:extLst>
          </p:cNvPr>
          <p:cNvSpPr/>
          <p:nvPr/>
        </p:nvSpPr>
        <p:spPr>
          <a:xfrm>
            <a:off x="2567587" y="1982772"/>
            <a:ext cx="1798522" cy="61161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Type of Internet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23709B3-F918-4D08-9406-35A5BDD29EC1}"/>
              </a:ext>
            </a:extLst>
          </p:cNvPr>
          <p:cNvSpPr/>
          <p:nvPr/>
        </p:nvSpPr>
        <p:spPr>
          <a:xfrm>
            <a:off x="2567587" y="2697336"/>
            <a:ext cx="1798522" cy="61161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City or LP Gas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ED61907-8903-4261-8622-B5029F17B681}"/>
              </a:ext>
            </a:extLst>
          </p:cNvPr>
          <p:cNvSpPr/>
          <p:nvPr/>
        </p:nvSpPr>
        <p:spPr>
          <a:xfrm>
            <a:off x="2567587" y="3411900"/>
            <a:ext cx="1798522" cy="61161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Security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F97DA70-C82F-482D-98B6-73A8463381D6}"/>
              </a:ext>
            </a:extLst>
          </p:cNvPr>
          <p:cNvSpPr/>
          <p:nvPr/>
        </p:nvSpPr>
        <p:spPr>
          <a:xfrm>
            <a:off x="2567587" y="4126464"/>
            <a:ext cx="1798522" cy="61161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Distance from Work/School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025B8B8-288E-4E2D-9825-1EC29FA94EED}"/>
              </a:ext>
            </a:extLst>
          </p:cNvPr>
          <p:cNvSpPr/>
          <p:nvPr/>
        </p:nvSpPr>
        <p:spPr>
          <a:xfrm>
            <a:off x="2567587" y="4841028"/>
            <a:ext cx="1798522" cy="61161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Qualitative Factors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CB1FCBC-10A5-4D47-9F2D-A329A5052B27}"/>
              </a:ext>
            </a:extLst>
          </p:cNvPr>
          <p:cNvSpPr/>
          <p:nvPr/>
        </p:nvSpPr>
        <p:spPr>
          <a:xfrm>
            <a:off x="345171" y="1834856"/>
            <a:ext cx="4172328" cy="3748434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556E279E-4ED8-4D0C-937A-3B6963562C91}"/>
              </a:ext>
            </a:extLst>
          </p:cNvPr>
          <p:cNvSpPr/>
          <p:nvPr/>
        </p:nvSpPr>
        <p:spPr>
          <a:xfrm>
            <a:off x="4681001" y="3300318"/>
            <a:ext cx="2101304" cy="8175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They all affect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211D9BD-048D-4429-96C1-BD5E7159CBF0}"/>
              </a:ext>
            </a:extLst>
          </p:cNvPr>
          <p:cNvSpPr/>
          <p:nvPr/>
        </p:nvSpPr>
        <p:spPr>
          <a:xfrm>
            <a:off x="6945807" y="3403262"/>
            <a:ext cx="1798522" cy="61161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Price!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247EB5-F79F-4275-895C-BF91F248624C}"/>
              </a:ext>
            </a:extLst>
          </p:cNvPr>
          <p:cNvSpPr txBox="1"/>
          <p:nvPr/>
        </p:nvSpPr>
        <p:spPr>
          <a:xfrm>
            <a:off x="4892948" y="4379363"/>
            <a:ext cx="38513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Multivariate regression is also possible, but it’s just additional complexity so let’s just go for now.</a:t>
            </a:r>
          </a:p>
        </p:txBody>
      </p:sp>
    </p:spTree>
    <p:extLst>
      <p:ext uri="{BB962C8B-B14F-4D97-AF65-F5344CB8AC3E}">
        <p14:creationId xmlns:p14="http://schemas.microsoft.com/office/powerpoint/2010/main" val="42417648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29A1DF-4FA1-44ED-AE45-AFD3EB9280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Artificial Intelligence?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FE2D0C-182F-40A2-83B3-D2DB6E16D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05750" y="6356351"/>
            <a:ext cx="609600" cy="365125"/>
          </a:xfrm>
        </p:spPr>
        <p:txBody>
          <a:bodyPr/>
          <a:lstStyle/>
          <a:p>
            <a:fld id="{0B02C7C3-1F9D-495C-A818-668CCDC0E8E2}" type="slidenum">
              <a:rPr lang="en-US" smtClean="0">
                <a:solidFill>
                  <a:srgbClr val="FF0000"/>
                </a:solidFill>
              </a:rPr>
              <a:t>3</a:t>
            </a:fld>
            <a:endParaRPr lang="en-US">
              <a:solidFill>
                <a:srgbClr val="FF0000"/>
              </a:solidFill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140AB58-91AC-4208-8BE2-3C7ABD9ED2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825625"/>
            <a:ext cx="4409399" cy="4351338"/>
          </a:xfrm>
        </p:spPr>
        <p:txBody>
          <a:bodyPr>
            <a:normAutofit/>
          </a:bodyPr>
          <a:lstStyle/>
          <a:p>
            <a:r>
              <a:rPr lang="en-US" sz="2400" dirty="0"/>
              <a:t>Up until now, all we have is a glorified calculator.</a:t>
            </a:r>
          </a:p>
          <a:p>
            <a:r>
              <a:rPr lang="en-US" sz="2400" dirty="0"/>
              <a:t>It has more functions, it’s faster, but still a calculator.</a:t>
            </a:r>
          </a:p>
          <a:p>
            <a:r>
              <a:rPr lang="en-US" sz="2400" dirty="0"/>
              <a:t>How do we make computers actually think and help us decide?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A92748-2D8A-41D7-8E08-CABDE5BE046F}"/>
              </a:ext>
            </a:extLst>
          </p:cNvPr>
          <p:cNvSpPr txBox="1"/>
          <p:nvPr/>
        </p:nvSpPr>
        <p:spPr>
          <a:xfrm>
            <a:off x="628649" y="6444477"/>
            <a:ext cx="2036135" cy="276999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en-US" sz="1200" dirty="0"/>
              <a:t>Graphics: </a:t>
            </a:r>
            <a:r>
              <a:rPr lang="en-US" sz="1200" dirty="0">
                <a:hlinkClick r:id="rId2"/>
              </a:rPr>
              <a:t>Mc681</a:t>
            </a:r>
            <a:r>
              <a:rPr lang="en-US" sz="1200" dirty="0"/>
              <a:t>/Wikipedia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533FE28-B246-46F0-AFA0-6242AD0483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8048" y="1825625"/>
            <a:ext cx="3585449" cy="3226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19056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oup 46">
            <a:extLst>
              <a:ext uri="{FF2B5EF4-FFF2-40B4-BE49-F238E27FC236}">
                <a16:creationId xmlns:a16="http://schemas.microsoft.com/office/drawing/2014/main" id="{090F206A-48A7-4734-9061-6D631702459F}"/>
              </a:ext>
            </a:extLst>
          </p:cNvPr>
          <p:cNvGrpSpPr/>
          <p:nvPr/>
        </p:nvGrpSpPr>
        <p:grpSpPr>
          <a:xfrm>
            <a:off x="2535967" y="876143"/>
            <a:ext cx="5974621" cy="5213508"/>
            <a:chOff x="4671311" y="472728"/>
            <a:chExt cx="3524684" cy="3075671"/>
          </a:xfrm>
          <a:solidFill>
            <a:schemeClr val="accent5">
              <a:lumMod val="20000"/>
              <a:lumOff val="80000"/>
            </a:schemeClr>
          </a:solidFill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38B98D38-A58B-4A46-B921-A77A653C8F85}"/>
                </a:ext>
              </a:extLst>
            </p:cNvPr>
            <p:cNvSpPr/>
            <p:nvPr/>
          </p:nvSpPr>
          <p:spPr>
            <a:xfrm>
              <a:off x="4671311" y="943919"/>
              <a:ext cx="255073" cy="255073"/>
            </a:xfrm>
            <a:prstGeom prst="ellipse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541BD62-1693-4161-BF72-8AE6B5ADD0B4}"/>
                </a:ext>
              </a:extLst>
            </p:cNvPr>
            <p:cNvSpPr/>
            <p:nvPr/>
          </p:nvSpPr>
          <p:spPr>
            <a:xfrm>
              <a:off x="4671311" y="2822135"/>
              <a:ext cx="255073" cy="255073"/>
            </a:xfrm>
            <a:prstGeom prst="ellipse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7D2D0E1E-004E-4929-BD9A-D6CE99EADA3A}"/>
                </a:ext>
              </a:extLst>
            </p:cNvPr>
            <p:cNvSpPr/>
            <p:nvPr/>
          </p:nvSpPr>
          <p:spPr>
            <a:xfrm>
              <a:off x="5732194" y="472728"/>
              <a:ext cx="255073" cy="255073"/>
            </a:xfrm>
            <a:prstGeom prst="ellipse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8D32C36C-5F77-4969-AD44-3575C32DB568}"/>
                </a:ext>
              </a:extLst>
            </p:cNvPr>
            <p:cNvSpPr/>
            <p:nvPr/>
          </p:nvSpPr>
          <p:spPr>
            <a:xfrm>
              <a:off x="5732194" y="1415112"/>
              <a:ext cx="255073" cy="255073"/>
            </a:xfrm>
            <a:prstGeom prst="ellipse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B6689284-84B0-41EF-BC2B-E726506991B4}"/>
                </a:ext>
              </a:extLst>
            </p:cNvPr>
            <p:cNvSpPr/>
            <p:nvPr/>
          </p:nvSpPr>
          <p:spPr>
            <a:xfrm>
              <a:off x="5732194" y="2350942"/>
              <a:ext cx="255073" cy="255073"/>
            </a:xfrm>
            <a:prstGeom prst="ellipse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89215E2E-4339-4F04-AA9C-95B67A6B406E}"/>
                </a:ext>
              </a:extLst>
            </p:cNvPr>
            <p:cNvSpPr/>
            <p:nvPr/>
          </p:nvSpPr>
          <p:spPr>
            <a:xfrm>
              <a:off x="5732194" y="3293326"/>
              <a:ext cx="255073" cy="255073"/>
            </a:xfrm>
            <a:prstGeom prst="ellipse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F7B88A7A-FF01-42A8-A2E2-6894150FAA2E}"/>
                </a:ext>
              </a:extLst>
            </p:cNvPr>
            <p:cNvSpPr/>
            <p:nvPr/>
          </p:nvSpPr>
          <p:spPr>
            <a:xfrm>
              <a:off x="6880038" y="472728"/>
              <a:ext cx="255073" cy="255073"/>
            </a:xfrm>
            <a:prstGeom prst="ellipse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28A60F50-4E64-4C61-BC6E-2E2050C3FB2A}"/>
                </a:ext>
              </a:extLst>
            </p:cNvPr>
            <p:cNvSpPr/>
            <p:nvPr/>
          </p:nvSpPr>
          <p:spPr>
            <a:xfrm>
              <a:off x="6880038" y="1415112"/>
              <a:ext cx="255073" cy="255073"/>
            </a:xfrm>
            <a:prstGeom prst="ellipse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7957CBF-7AA0-4BBC-AAF5-4835B97127F6}"/>
                </a:ext>
              </a:extLst>
            </p:cNvPr>
            <p:cNvSpPr/>
            <p:nvPr/>
          </p:nvSpPr>
          <p:spPr>
            <a:xfrm>
              <a:off x="6880038" y="2350942"/>
              <a:ext cx="255073" cy="255073"/>
            </a:xfrm>
            <a:prstGeom prst="ellipse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50EC32CB-F005-40D1-9D16-F773EE4F0F65}"/>
                </a:ext>
              </a:extLst>
            </p:cNvPr>
            <p:cNvSpPr/>
            <p:nvPr/>
          </p:nvSpPr>
          <p:spPr>
            <a:xfrm>
              <a:off x="6880038" y="3293326"/>
              <a:ext cx="255073" cy="255073"/>
            </a:xfrm>
            <a:prstGeom prst="ellipse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307F58DD-0D3E-47BB-93A5-CCC930068567}"/>
                </a:ext>
              </a:extLst>
            </p:cNvPr>
            <p:cNvSpPr/>
            <p:nvPr/>
          </p:nvSpPr>
          <p:spPr>
            <a:xfrm>
              <a:off x="7940922" y="1883026"/>
              <a:ext cx="255073" cy="255073"/>
            </a:xfrm>
            <a:prstGeom prst="ellipse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D216EF64-DB7F-4FD6-A5EA-00CDF062AC6B}"/>
                </a:ext>
              </a:extLst>
            </p:cNvPr>
            <p:cNvCxnSpPr>
              <a:stCxn id="9" idx="6"/>
              <a:endCxn id="11" idx="2"/>
            </p:cNvCxnSpPr>
            <p:nvPr/>
          </p:nvCxnSpPr>
          <p:spPr>
            <a:xfrm flipV="1">
              <a:off x="4926383" y="600264"/>
              <a:ext cx="805811" cy="471191"/>
            </a:xfrm>
            <a:prstGeom prst="line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9A0F0811-A105-46DD-BACA-E65C06748082}"/>
                </a:ext>
              </a:extLst>
            </p:cNvPr>
            <p:cNvCxnSpPr>
              <a:stCxn id="9" idx="6"/>
              <a:endCxn id="12" idx="2"/>
            </p:cNvCxnSpPr>
            <p:nvPr/>
          </p:nvCxnSpPr>
          <p:spPr>
            <a:xfrm>
              <a:off x="4926383" y="1071455"/>
              <a:ext cx="805811" cy="471193"/>
            </a:xfrm>
            <a:prstGeom prst="line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2B3DAF76-65C5-43CF-9BDC-85EB4CB64588}"/>
                </a:ext>
              </a:extLst>
            </p:cNvPr>
            <p:cNvCxnSpPr>
              <a:stCxn id="10" idx="6"/>
              <a:endCxn id="13" idx="2"/>
            </p:cNvCxnSpPr>
            <p:nvPr/>
          </p:nvCxnSpPr>
          <p:spPr>
            <a:xfrm flipV="1">
              <a:off x="4926383" y="2478478"/>
              <a:ext cx="805811" cy="471193"/>
            </a:xfrm>
            <a:prstGeom prst="line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5B4B382D-CA32-479F-BCBA-E3DD8D3B7214}"/>
                </a:ext>
              </a:extLst>
            </p:cNvPr>
            <p:cNvCxnSpPr>
              <a:stCxn id="10" idx="6"/>
              <a:endCxn id="14" idx="2"/>
            </p:cNvCxnSpPr>
            <p:nvPr/>
          </p:nvCxnSpPr>
          <p:spPr>
            <a:xfrm>
              <a:off x="4926383" y="2949672"/>
              <a:ext cx="805811" cy="471191"/>
            </a:xfrm>
            <a:prstGeom prst="line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A9594EA2-1E86-44B5-8ACF-882434D6FA94}"/>
                </a:ext>
              </a:extLst>
            </p:cNvPr>
            <p:cNvCxnSpPr>
              <a:stCxn id="11" idx="6"/>
              <a:endCxn id="15" idx="2"/>
            </p:cNvCxnSpPr>
            <p:nvPr/>
          </p:nvCxnSpPr>
          <p:spPr>
            <a:xfrm>
              <a:off x="5987267" y="600264"/>
              <a:ext cx="892771" cy="0"/>
            </a:xfrm>
            <a:prstGeom prst="line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060D590-0BAE-4834-BB63-621AD3446E8D}"/>
                </a:ext>
              </a:extLst>
            </p:cNvPr>
            <p:cNvCxnSpPr>
              <a:stCxn id="11" idx="6"/>
              <a:endCxn id="16" idx="2"/>
            </p:cNvCxnSpPr>
            <p:nvPr/>
          </p:nvCxnSpPr>
          <p:spPr>
            <a:xfrm>
              <a:off x="5987267" y="600264"/>
              <a:ext cx="892771" cy="942384"/>
            </a:xfrm>
            <a:prstGeom prst="line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6D51CEE-7E3E-4578-80E7-2B1F7E1BCE42}"/>
                </a:ext>
              </a:extLst>
            </p:cNvPr>
            <p:cNvCxnSpPr>
              <a:stCxn id="11" idx="6"/>
              <a:endCxn id="17" idx="2"/>
            </p:cNvCxnSpPr>
            <p:nvPr/>
          </p:nvCxnSpPr>
          <p:spPr>
            <a:xfrm>
              <a:off x="5987267" y="600264"/>
              <a:ext cx="892771" cy="1878214"/>
            </a:xfrm>
            <a:prstGeom prst="line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B82154D-F167-43E7-8518-41291515EE54}"/>
                </a:ext>
              </a:extLst>
            </p:cNvPr>
            <p:cNvCxnSpPr>
              <a:stCxn id="11" idx="6"/>
              <a:endCxn id="18" idx="2"/>
            </p:cNvCxnSpPr>
            <p:nvPr/>
          </p:nvCxnSpPr>
          <p:spPr>
            <a:xfrm>
              <a:off x="5987267" y="600264"/>
              <a:ext cx="892771" cy="2820598"/>
            </a:xfrm>
            <a:prstGeom prst="line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F223D51-ACD6-4B22-825C-3CBD82057954}"/>
                </a:ext>
              </a:extLst>
            </p:cNvPr>
            <p:cNvCxnSpPr>
              <a:stCxn id="12" idx="6"/>
              <a:endCxn id="15" idx="2"/>
            </p:cNvCxnSpPr>
            <p:nvPr/>
          </p:nvCxnSpPr>
          <p:spPr>
            <a:xfrm flipV="1">
              <a:off x="5987267" y="600264"/>
              <a:ext cx="892771" cy="942384"/>
            </a:xfrm>
            <a:prstGeom prst="line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E2BEE74B-CF5A-4671-84F7-17AF7B2ED78A}"/>
                </a:ext>
              </a:extLst>
            </p:cNvPr>
            <p:cNvCxnSpPr>
              <a:stCxn id="12" idx="6"/>
              <a:endCxn id="16" idx="2"/>
            </p:cNvCxnSpPr>
            <p:nvPr/>
          </p:nvCxnSpPr>
          <p:spPr>
            <a:xfrm>
              <a:off x="5987267" y="1542648"/>
              <a:ext cx="892771" cy="0"/>
            </a:xfrm>
            <a:prstGeom prst="line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EA311565-1EC4-4C5A-B760-2C5D635A4A5C}"/>
                </a:ext>
              </a:extLst>
            </p:cNvPr>
            <p:cNvCxnSpPr>
              <a:stCxn id="12" idx="6"/>
              <a:endCxn id="17" idx="2"/>
            </p:cNvCxnSpPr>
            <p:nvPr/>
          </p:nvCxnSpPr>
          <p:spPr>
            <a:xfrm>
              <a:off x="5987267" y="1542648"/>
              <a:ext cx="892771" cy="935830"/>
            </a:xfrm>
            <a:prstGeom prst="line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0402FCEF-B10E-4E67-99E2-82985F3B7948}"/>
                </a:ext>
              </a:extLst>
            </p:cNvPr>
            <p:cNvCxnSpPr>
              <a:stCxn id="12" idx="6"/>
              <a:endCxn id="18" idx="2"/>
            </p:cNvCxnSpPr>
            <p:nvPr/>
          </p:nvCxnSpPr>
          <p:spPr>
            <a:xfrm>
              <a:off x="5987267" y="1542648"/>
              <a:ext cx="892771" cy="1878214"/>
            </a:xfrm>
            <a:prstGeom prst="line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CD72F4E3-8F1B-4A97-87B3-8A9F90A99185}"/>
                </a:ext>
              </a:extLst>
            </p:cNvPr>
            <p:cNvCxnSpPr>
              <a:stCxn id="9" idx="6"/>
              <a:endCxn id="13" idx="2"/>
            </p:cNvCxnSpPr>
            <p:nvPr/>
          </p:nvCxnSpPr>
          <p:spPr>
            <a:xfrm>
              <a:off x="4926383" y="1071455"/>
              <a:ext cx="805811" cy="1407024"/>
            </a:xfrm>
            <a:prstGeom prst="line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A6ABABC2-4823-4A70-A1BF-EE8B8900A263}"/>
                </a:ext>
              </a:extLst>
            </p:cNvPr>
            <p:cNvCxnSpPr>
              <a:stCxn id="10" idx="6"/>
              <a:endCxn id="12" idx="2"/>
            </p:cNvCxnSpPr>
            <p:nvPr/>
          </p:nvCxnSpPr>
          <p:spPr>
            <a:xfrm flipV="1">
              <a:off x="4926383" y="1542648"/>
              <a:ext cx="805811" cy="1407024"/>
            </a:xfrm>
            <a:prstGeom prst="line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9D4DF3EF-69A1-45C4-9FD9-C0F71D22240D}"/>
                </a:ext>
              </a:extLst>
            </p:cNvPr>
            <p:cNvCxnSpPr>
              <a:stCxn id="13" idx="6"/>
              <a:endCxn id="15" idx="2"/>
            </p:cNvCxnSpPr>
            <p:nvPr/>
          </p:nvCxnSpPr>
          <p:spPr>
            <a:xfrm flipV="1">
              <a:off x="5987267" y="600264"/>
              <a:ext cx="892771" cy="1878214"/>
            </a:xfrm>
            <a:prstGeom prst="line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73618CD6-217B-456B-80A7-6EE3264464EE}"/>
                </a:ext>
              </a:extLst>
            </p:cNvPr>
            <p:cNvCxnSpPr>
              <a:stCxn id="13" idx="6"/>
              <a:endCxn id="16" idx="2"/>
            </p:cNvCxnSpPr>
            <p:nvPr/>
          </p:nvCxnSpPr>
          <p:spPr>
            <a:xfrm flipV="1">
              <a:off x="5987267" y="1542648"/>
              <a:ext cx="892771" cy="935830"/>
            </a:xfrm>
            <a:prstGeom prst="line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B4D3AB57-B308-4789-8883-097042E2E69B}"/>
                </a:ext>
              </a:extLst>
            </p:cNvPr>
            <p:cNvCxnSpPr>
              <a:stCxn id="13" idx="6"/>
              <a:endCxn id="17" idx="2"/>
            </p:cNvCxnSpPr>
            <p:nvPr/>
          </p:nvCxnSpPr>
          <p:spPr>
            <a:xfrm>
              <a:off x="5987267" y="2478478"/>
              <a:ext cx="892771" cy="0"/>
            </a:xfrm>
            <a:prstGeom prst="line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2FFB676D-AC11-4D48-A080-DE0E9C04D67B}"/>
                </a:ext>
              </a:extLst>
            </p:cNvPr>
            <p:cNvCxnSpPr>
              <a:stCxn id="13" idx="6"/>
              <a:endCxn id="18" idx="2"/>
            </p:cNvCxnSpPr>
            <p:nvPr/>
          </p:nvCxnSpPr>
          <p:spPr>
            <a:xfrm>
              <a:off x="5987267" y="2478478"/>
              <a:ext cx="892771" cy="942384"/>
            </a:xfrm>
            <a:prstGeom prst="line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AC317260-2D58-4234-86FC-65D668AEBCE8}"/>
                </a:ext>
              </a:extLst>
            </p:cNvPr>
            <p:cNvCxnSpPr>
              <a:stCxn id="14" idx="6"/>
              <a:endCxn id="15" idx="2"/>
            </p:cNvCxnSpPr>
            <p:nvPr/>
          </p:nvCxnSpPr>
          <p:spPr>
            <a:xfrm flipV="1">
              <a:off x="5987267" y="600264"/>
              <a:ext cx="892771" cy="2820598"/>
            </a:xfrm>
            <a:prstGeom prst="line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A142059E-D07A-443A-AF54-223351BAB9B8}"/>
                </a:ext>
              </a:extLst>
            </p:cNvPr>
            <p:cNvCxnSpPr>
              <a:stCxn id="14" idx="6"/>
              <a:endCxn id="16" idx="2"/>
            </p:cNvCxnSpPr>
            <p:nvPr/>
          </p:nvCxnSpPr>
          <p:spPr>
            <a:xfrm flipV="1">
              <a:off x="5987267" y="1542648"/>
              <a:ext cx="892771" cy="1878214"/>
            </a:xfrm>
            <a:prstGeom prst="line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EED52DF-6FB8-46A6-AC05-682CEC794BBD}"/>
                </a:ext>
              </a:extLst>
            </p:cNvPr>
            <p:cNvCxnSpPr>
              <a:stCxn id="14" idx="6"/>
              <a:endCxn id="17" idx="2"/>
            </p:cNvCxnSpPr>
            <p:nvPr/>
          </p:nvCxnSpPr>
          <p:spPr>
            <a:xfrm flipV="1">
              <a:off x="5987267" y="2478478"/>
              <a:ext cx="892771" cy="942384"/>
            </a:xfrm>
            <a:prstGeom prst="line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461CEF3E-CEBF-48FB-A608-2A629D228FC8}"/>
                </a:ext>
              </a:extLst>
            </p:cNvPr>
            <p:cNvCxnSpPr>
              <a:stCxn id="14" idx="6"/>
              <a:endCxn id="18" idx="2"/>
            </p:cNvCxnSpPr>
            <p:nvPr/>
          </p:nvCxnSpPr>
          <p:spPr>
            <a:xfrm>
              <a:off x="5987267" y="3420862"/>
              <a:ext cx="892771" cy="0"/>
            </a:xfrm>
            <a:prstGeom prst="line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387367E-2A47-4D3F-BD18-BE48B4856195}"/>
                </a:ext>
              </a:extLst>
            </p:cNvPr>
            <p:cNvCxnSpPr>
              <a:stCxn id="15" idx="6"/>
              <a:endCxn id="19" idx="2"/>
            </p:cNvCxnSpPr>
            <p:nvPr/>
          </p:nvCxnSpPr>
          <p:spPr>
            <a:xfrm>
              <a:off x="7135111" y="600264"/>
              <a:ext cx="805811" cy="1410298"/>
            </a:xfrm>
            <a:prstGeom prst="line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D21CFB56-B453-4E48-B7CB-197290CDB3C3}"/>
                </a:ext>
              </a:extLst>
            </p:cNvPr>
            <p:cNvCxnSpPr>
              <a:cxnSpLocks/>
              <a:stCxn id="16" idx="6"/>
              <a:endCxn id="19" idx="2"/>
            </p:cNvCxnSpPr>
            <p:nvPr/>
          </p:nvCxnSpPr>
          <p:spPr>
            <a:xfrm>
              <a:off x="7135111" y="1542648"/>
              <a:ext cx="805811" cy="467914"/>
            </a:xfrm>
            <a:prstGeom prst="line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1A8D479B-AEE2-4CFC-AD74-674C2316209C}"/>
                </a:ext>
              </a:extLst>
            </p:cNvPr>
            <p:cNvCxnSpPr>
              <a:stCxn id="17" idx="6"/>
              <a:endCxn id="19" idx="2"/>
            </p:cNvCxnSpPr>
            <p:nvPr/>
          </p:nvCxnSpPr>
          <p:spPr>
            <a:xfrm flipV="1">
              <a:off x="7135111" y="2010562"/>
              <a:ext cx="805811" cy="467916"/>
            </a:xfrm>
            <a:prstGeom prst="line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D446EB3D-D25C-4ED9-9659-F18A0F9C1BBD}"/>
                </a:ext>
              </a:extLst>
            </p:cNvPr>
            <p:cNvCxnSpPr>
              <a:stCxn id="18" idx="6"/>
              <a:endCxn id="19" idx="2"/>
            </p:cNvCxnSpPr>
            <p:nvPr/>
          </p:nvCxnSpPr>
          <p:spPr>
            <a:xfrm flipV="1">
              <a:off x="7135111" y="2010562"/>
              <a:ext cx="805811" cy="1410300"/>
            </a:xfrm>
            <a:prstGeom prst="line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itle 4">
            <a:extLst>
              <a:ext uri="{FF2B5EF4-FFF2-40B4-BE49-F238E27FC236}">
                <a16:creationId xmlns:a16="http://schemas.microsoft.com/office/drawing/2014/main" id="{651A2931-80C5-4EB9-839D-B9F45DD0E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</a:t>
            </a:r>
            <a:br>
              <a:rPr lang="en-US" dirty="0"/>
            </a:br>
            <a:r>
              <a:rPr lang="en-US" dirty="0"/>
              <a:t>Network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ED42EF-CCB7-4258-AE7F-FBAA68244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2C7C3-1F9D-495C-A818-668CCDC0E8E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9963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DD406E1-057F-4595-97B8-D311204F6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Neural Network (NN)?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1DD2C25-0444-4658-898E-7023BE002F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2629278" cy="4351338"/>
          </a:xfrm>
        </p:spPr>
        <p:txBody>
          <a:bodyPr>
            <a:normAutofit/>
          </a:bodyPr>
          <a:lstStyle/>
          <a:p>
            <a:r>
              <a:rPr lang="en-US" sz="1600" dirty="0"/>
              <a:t>Simulation and approximation of neural systems.</a:t>
            </a:r>
          </a:p>
          <a:p>
            <a:r>
              <a:rPr lang="en-US" sz="1600" dirty="0"/>
              <a:t>Since we’re making an artificial one, sometimes we say, “artificial neural network” (ANN) to be specific.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8B9FC3-3384-4016-845F-98B5641416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2C7C3-1F9D-495C-A818-668CCDC0E8E2}" type="slidenum">
              <a:rPr lang="en-US" smtClean="0"/>
              <a:t>31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82707D8-D82A-412A-A271-2150169F1AD2}"/>
              </a:ext>
            </a:extLst>
          </p:cNvPr>
          <p:cNvGrpSpPr/>
          <p:nvPr/>
        </p:nvGrpSpPr>
        <p:grpSpPr>
          <a:xfrm>
            <a:off x="3745489" y="1492639"/>
            <a:ext cx="4438095" cy="3872722"/>
            <a:chOff x="4671311" y="472728"/>
            <a:chExt cx="3524684" cy="3075671"/>
          </a:xfrm>
          <a:solidFill>
            <a:schemeClr val="accent5">
              <a:lumMod val="20000"/>
              <a:lumOff val="80000"/>
            </a:schemeClr>
          </a:solidFill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06D4A88A-9E4F-43C4-9B87-5A965DD9A50D}"/>
                </a:ext>
              </a:extLst>
            </p:cNvPr>
            <p:cNvSpPr/>
            <p:nvPr/>
          </p:nvSpPr>
          <p:spPr>
            <a:xfrm>
              <a:off x="4671311" y="943919"/>
              <a:ext cx="255073" cy="255073"/>
            </a:xfrm>
            <a:prstGeom prst="ellipse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9E74C1E-4AEB-4EEB-BC8D-0C735AD2F55D}"/>
                </a:ext>
              </a:extLst>
            </p:cNvPr>
            <p:cNvSpPr/>
            <p:nvPr/>
          </p:nvSpPr>
          <p:spPr>
            <a:xfrm>
              <a:off x="4671311" y="2822135"/>
              <a:ext cx="255073" cy="255073"/>
            </a:xfrm>
            <a:prstGeom prst="ellipse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57FC9AE-6C30-4C48-A69C-576BA67290ED}"/>
                </a:ext>
              </a:extLst>
            </p:cNvPr>
            <p:cNvSpPr/>
            <p:nvPr/>
          </p:nvSpPr>
          <p:spPr>
            <a:xfrm>
              <a:off x="5732194" y="472728"/>
              <a:ext cx="255073" cy="255073"/>
            </a:xfrm>
            <a:prstGeom prst="ellipse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32F9281-4A2E-4729-847D-794EF235E82D}"/>
                </a:ext>
              </a:extLst>
            </p:cNvPr>
            <p:cNvSpPr/>
            <p:nvPr/>
          </p:nvSpPr>
          <p:spPr>
            <a:xfrm>
              <a:off x="5732194" y="1415112"/>
              <a:ext cx="255073" cy="255073"/>
            </a:xfrm>
            <a:prstGeom prst="ellipse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B343CD07-1516-421B-BACD-23E393F0B5A3}"/>
                </a:ext>
              </a:extLst>
            </p:cNvPr>
            <p:cNvSpPr/>
            <p:nvPr/>
          </p:nvSpPr>
          <p:spPr>
            <a:xfrm>
              <a:off x="5732194" y="2350942"/>
              <a:ext cx="255073" cy="255073"/>
            </a:xfrm>
            <a:prstGeom prst="ellipse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D6DB45DB-1AF1-498B-9004-14A6D6502BC8}"/>
                </a:ext>
              </a:extLst>
            </p:cNvPr>
            <p:cNvSpPr/>
            <p:nvPr/>
          </p:nvSpPr>
          <p:spPr>
            <a:xfrm>
              <a:off x="5732194" y="3293326"/>
              <a:ext cx="255073" cy="255073"/>
            </a:xfrm>
            <a:prstGeom prst="ellipse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7323550D-47CA-4158-AA16-C41336A50855}"/>
                </a:ext>
              </a:extLst>
            </p:cNvPr>
            <p:cNvSpPr/>
            <p:nvPr/>
          </p:nvSpPr>
          <p:spPr>
            <a:xfrm>
              <a:off x="6880038" y="472728"/>
              <a:ext cx="255073" cy="255073"/>
            </a:xfrm>
            <a:prstGeom prst="ellipse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4EFF2DC4-0D11-470F-814A-C2329335B86F}"/>
                </a:ext>
              </a:extLst>
            </p:cNvPr>
            <p:cNvSpPr/>
            <p:nvPr/>
          </p:nvSpPr>
          <p:spPr>
            <a:xfrm>
              <a:off x="6880038" y="1415112"/>
              <a:ext cx="255073" cy="255073"/>
            </a:xfrm>
            <a:prstGeom prst="ellipse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25B7E3BB-FA43-4AEC-B356-A18974AF4AA5}"/>
                </a:ext>
              </a:extLst>
            </p:cNvPr>
            <p:cNvSpPr/>
            <p:nvPr/>
          </p:nvSpPr>
          <p:spPr>
            <a:xfrm>
              <a:off x="6880038" y="2350942"/>
              <a:ext cx="255073" cy="255073"/>
            </a:xfrm>
            <a:prstGeom prst="ellipse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FCEEE94D-0B04-4F0D-BAB7-EFD04AABC846}"/>
                </a:ext>
              </a:extLst>
            </p:cNvPr>
            <p:cNvSpPr/>
            <p:nvPr/>
          </p:nvSpPr>
          <p:spPr>
            <a:xfrm>
              <a:off x="6880038" y="3293326"/>
              <a:ext cx="255073" cy="255073"/>
            </a:xfrm>
            <a:prstGeom prst="ellipse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72029E4D-DFE9-4D51-ACCC-79980A2AF333}"/>
                </a:ext>
              </a:extLst>
            </p:cNvPr>
            <p:cNvSpPr/>
            <p:nvPr/>
          </p:nvSpPr>
          <p:spPr>
            <a:xfrm>
              <a:off x="7940922" y="1883026"/>
              <a:ext cx="255073" cy="255073"/>
            </a:xfrm>
            <a:prstGeom prst="ellipse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DE5BE87-29B2-4608-AA8E-AD8014447A30}"/>
                </a:ext>
              </a:extLst>
            </p:cNvPr>
            <p:cNvCxnSpPr>
              <a:stCxn id="8" idx="6"/>
              <a:endCxn id="10" idx="2"/>
            </p:cNvCxnSpPr>
            <p:nvPr/>
          </p:nvCxnSpPr>
          <p:spPr>
            <a:xfrm flipV="1">
              <a:off x="4926383" y="600264"/>
              <a:ext cx="805811" cy="471191"/>
            </a:xfrm>
            <a:prstGeom prst="line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3247D3F0-00B6-4AF5-858D-4C01762F8AC7}"/>
                </a:ext>
              </a:extLst>
            </p:cNvPr>
            <p:cNvCxnSpPr>
              <a:stCxn id="8" idx="6"/>
              <a:endCxn id="11" idx="2"/>
            </p:cNvCxnSpPr>
            <p:nvPr/>
          </p:nvCxnSpPr>
          <p:spPr>
            <a:xfrm>
              <a:off x="4926383" y="1071455"/>
              <a:ext cx="805811" cy="471193"/>
            </a:xfrm>
            <a:prstGeom prst="line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EF9B954-3F5C-4562-ADCC-20405635CF36}"/>
                </a:ext>
              </a:extLst>
            </p:cNvPr>
            <p:cNvCxnSpPr>
              <a:stCxn id="9" idx="6"/>
              <a:endCxn id="12" idx="2"/>
            </p:cNvCxnSpPr>
            <p:nvPr/>
          </p:nvCxnSpPr>
          <p:spPr>
            <a:xfrm flipV="1">
              <a:off x="4926383" y="2478478"/>
              <a:ext cx="805811" cy="471193"/>
            </a:xfrm>
            <a:prstGeom prst="line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D40654E6-6281-4C97-90A4-99D67C7062B8}"/>
                </a:ext>
              </a:extLst>
            </p:cNvPr>
            <p:cNvCxnSpPr>
              <a:stCxn id="9" idx="6"/>
              <a:endCxn id="13" idx="2"/>
            </p:cNvCxnSpPr>
            <p:nvPr/>
          </p:nvCxnSpPr>
          <p:spPr>
            <a:xfrm>
              <a:off x="4926383" y="2949672"/>
              <a:ext cx="805811" cy="471191"/>
            </a:xfrm>
            <a:prstGeom prst="line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0403A519-1838-45C9-8F27-9657D055472B}"/>
                </a:ext>
              </a:extLst>
            </p:cNvPr>
            <p:cNvCxnSpPr>
              <a:stCxn id="10" idx="6"/>
              <a:endCxn id="14" idx="2"/>
            </p:cNvCxnSpPr>
            <p:nvPr/>
          </p:nvCxnSpPr>
          <p:spPr>
            <a:xfrm>
              <a:off x="5987267" y="600264"/>
              <a:ext cx="892771" cy="0"/>
            </a:xfrm>
            <a:prstGeom prst="line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BD0A3EF6-0708-42FB-9CDB-0788396A0A26}"/>
                </a:ext>
              </a:extLst>
            </p:cNvPr>
            <p:cNvCxnSpPr>
              <a:stCxn id="10" idx="6"/>
              <a:endCxn id="15" idx="2"/>
            </p:cNvCxnSpPr>
            <p:nvPr/>
          </p:nvCxnSpPr>
          <p:spPr>
            <a:xfrm>
              <a:off x="5987267" y="600264"/>
              <a:ext cx="892771" cy="942384"/>
            </a:xfrm>
            <a:prstGeom prst="line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9DA8ABF9-FACF-47A9-82D0-5F858D87CCA2}"/>
                </a:ext>
              </a:extLst>
            </p:cNvPr>
            <p:cNvCxnSpPr>
              <a:stCxn id="10" idx="6"/>
              <a:endCxn id="16" idx="2"/>
            </p:cNvCxnSpPr>
            <p:nvPr/>
          </p:nvCxnSpPr>
          <p:spPr>
            <a:xfrm>
              <a:off x="5987267" y="600264"/>
              <a:ext cx="892771" cy="1878214"/>
            </a:xfrm>
            <a:prstGeom prst="line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076157D-A4EF-4163-9D54-A237C28A2395}"/>
                </a:ext>
              </a:extLst>
            </p:cNvPr>
            <p:cNvCxnSpPr>
              <a:stCxn id="10" idx="6"/>
              <a:endCxn id="17" idx="2"/>
            </p:cNvCxnSpPr>
            <p:nvPr/>
          </p:nvCxnSpPr>
          <p:spPr>
            <a:xfrm>
              <a:off x="5987267" y="600264"/>
              <a:ext cx="892771" cy="2820598"/>
            </a:xfrm>
            <a:prstGeom prst="line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0ACCF8B8-EAAF-477A-B55D-8403F79A630A}"/>
                </a:ext>
              </a:extLst>
            </p:cNvPr>
            <p:cNvCxnSpPr>
              <a:stCxn id="11" idx="6"/>
              <a:endCxn id="14" idx="2"/>
            </p:cNvCxnSpPr>
            <p:nvPr/>
          </p:nvCxnSpPr>
          <p:spPr>
            <a:xfrm flipV="1">
              <a:off x="5987267" y="600264"/>
              <a:ext cx="892771" cy="942384"/>
            </a:xfrm>
            <a:prstGeom prst="line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2217C0FB-F385-463F-977D-6749DDB2029E}"/>
                </a:ext>
              </a:extLst>
            </p:cNvPr>
            <p:cNvCxnSpPr>
              <a:stCxn id="11" idx="6"/>
              <a:endCxn id="15" idx="2"/>
            </p:cNvCxnSpPr>
            <p:nvPr/>
          </p:nvCxnSpPr>
          <p:spPr>
            <a:xfrm>
              <a:off x="5987267" y="1542648"/>
              <a:ext cx="892771" cy="0"/>
            </a:xfrm>
            <a:prstGeom prst="line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B6E5D5C4-5469-41B5-8F28-443F424BC3FF}"/>
                </a:ext>
              </a:extLst>
            </p:cNvPr>
            <p:cNvCxnSpPr>
              <a:stCxn id="11" idx="6"/>
              <a:endCxn id="16" idx="2"/>
            </p:cNvCxnSpPr>
            <p:nvPr/>
          </p:nvCxnSpPr>
          <p:spPr>
            <a:xfrm>
              <a:off x="5987267" y="1542648"/>
              <a:ext cx="892771" cy="935830"/>
            </a:xfrm>
            <a:prstGeom prst="line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192BE145-8D47-4D25-80BA-ACE25DB0D6CB}"/>
                </a:ext>
              </a:extLst>
            </p:cNvPr>
            <p:cNvCxnSpPr>
              <a:stCxn id="11" idx="6"/>
              <a:endCxn id="17" idx="2"/>
            </p:cNvCxnSpPr>
            <p:nvPr/>
          </p:nvCxnSpPr>
          <p:spPr>
            <a:xfrm>
              <a:off x="5987267" y="1542648"/>
              <a:ext cx="892771" cy="1878214"/>
            </a:xfrm>
            <a:prstGeom prst="line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C02B1649-E9E8-4382-88D4-D39F0A2BA3E7}"/>
                </a:ext>
              </a:extLst>
            </p:cNvPr>
            <p:cNvCxnSpPr>
              <a:stCxn id="8" idx="6"/>
              <a:endCxn id="12" idx="2"/>
            </p:cNvCxnSpPr>
            <p:nvPr/>
          </p:nvCxnSpPr>
          <p:spPr>
            <a:xfrm>
              <a:off x="4926383" y="1071455"/>
              <a:ext cx="805811" cy="1407024"/>
            </a:xfrm>
            <a:prstGeom prst="line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EF2FA98B-C294-4020-B328-010BB12F68AD}"/>
                </a:ext>
              </a:extLst>
            </p:cNvPr>
            <p:cNvCxnSpPr>
              <a:stCxn id="9" idx="6"/>
              <a:endCxn id="11" idx="2"/>
            </p:cNvCxnSpPr>
            <p:nvPr/>
          </p:nvCxnSpPr>
          <p:spPr>
            <a:xfrm flipV="1">
              <a:off x="4926383" y="1542648"/>
              <a:ext cx="805811" cy="1407024"/>
            </a:xfrm>
            <a:prstGeom prst="line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B587B00C-F1CB-4F27-B96E-190828A27D4D}"/>
                </a:ext>
              </a:extLst>
            </p:cNvPr>
            <p:cNvCxnSpPr>
              <a:stCxn id="12" idx="6"/>
              <a:endCxn id="14" idx="2"/>
            </p:cNvCxnSpPr>
            <p:nvPr/>
          </p:nvCxnSpPr>
          <p:spPr>
            <a:xfrm flipV="1">
              <a:off x="5987267" y="600264"/>
              <a:ext cx="892771" cy="1878214"/>
            </a:xfrm>
            <a:prstGeom prst="line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E6A42D44-DA38-4FA8-9832-2F4FE1D3CCF8}"/>
                </a:ext>
              </a:extLst>
            </p:cNvPr>
            <p:cNvCxnSpPr>
              <a:stCxn id="12" idx="6"/>
              <a:endCxn id="15" idx="2"/>
            </p:cNvCxnSpPr>
            <p:nvPr/>
          </p:nvCxnSpPr>
          <p:spPr>
            <a:xfrm flipV="1">
              <a:off x="5987267" y="1542648"/>
              <a:ext cx="892771" cy="935830"/>
            </a:xfrm>
            <a:prstGeom prst="line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E90BB7F2-F73E-4C1A-9443-A19B11D4D961}"/>
                </a:ext>
              </a:extLst>
            </p:cNvPr>
            <p:cNvCxnSpPr>
              <a:stCxn id="12" idx="6"/>
              <a:endCxn id="16" idx="2"/>
            </p:cNvCxnSpPr>
            <p:nvPr/>
          </p:nvCxnSpPr>
          <p:spPr>
            <a:xfrm>
              <a:off x="5987267" y="2478478"/>
              <a:ext cx="892771" cy="0"/>
            </a:xfrm>
            <a:prstGeom prst="line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331CCBB7-860E-464D-80CC-24DAB1585EA1}"/>
                </a:ext>
              </a:extLst>
            </p:cNvPr>
            <p:cNvCxnSpPr>
              <a:stCxn id="12" idx="6"/>
              <a:endCxn id="17" idx="2"/>
            </p:cNvCxnSpPr>
            <p:nvPr/>
          </p:nvCxnSpPr>
          <p:spPr>
            <a:xfrm>
              <a:off x="5987267" y="2478478"/>
              <a:ext cx="892771" cy="942384"/>
            </a:xfrm>
            <a:prstGeom prst="line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CD84D21F-543A-43F3-A7C6-E7982737952D}"/>
                </a:ext>
              </a:extLst>
            </p:cNvPr>
            <p:cNvCxnSpPr>
              <a:stCxn id="13" idx="6"/>
              <a:endCxn id="14" idx="2"/>
            </p:cNvCxnSpPr>
            <p:nvPr/>
          </p:nvCxnSpPr>
          <p:spPr>
            <a:xfrm flipV="1">
              <a:off x="5987267" y="600264"/>
              <a:ext cx="892771" cy="2820598"/>
            </a:xfrm>
            <a:prstGeom prst="line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0D8758C6-ABB6-4F45-A53A-CC2E0BFCB54D}"/>
                </a:ext>
              </a:extLst>
            </p:cNvPr>
            <p:cNvCxnSpPr>
              <a:stCxn id="13" idx="6"/>
              <a:endCxn id="15" idx="2"/>
            </p:cNvCxnSpPr>
            <p:nvPr/>
          </p:nvCxnSpPr>
          <p:spPr>
            <a:xfrm flipV="1">
              <a:off x="5987267" y="1542648"/>
              <a:ext cx="892771" cy="1878214"/>
            </a:xfrm>
            <a:prstGeom prst="line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4928A314-BD36-447E-BBBC-0CA23BD5176A}"/>
                </a:ext>
              </a:extLst>
            </p:cNvPr>
            <p:cNvCxnSpPr>
              <a:stCxn id="13" idx="6"/>
              <a:endCxn id="16" idx="2"/>
            </p:cNvCxnSpPr>
            <p:nvPr/>
          </p:nvCxnSpPr>
          <p:spPr>
            <a:xfrm flipV="1">
              <a:off x="5987267" y="2478478"/>
              <a:ext cx="892771" cy="942384"/>
            </a:xfrm>
            <a:prstGeom prst="line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4BA579B8-82D0-4450-9464-1B3603E72F87}"/>
                </a:ext>
              </a:extLst>
            </p:cNvPr>
            <p:cNvCxnSpPr>
              <a:stCxn id="13" idx="6"/>
              <a:endCxn id="17" idx="2"/>
            </p:cNvCxnSpPr>
            <p:nvPr/>
          </p:nvCxnSpPr>
          <p:spPr>
            <a:xfrm>
              <a:off x="5987267" y="3420862"/>
              <a:ext cx="892771" cy="0"/>
            </a:xfrm>
            <a:prstGeom prst="line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C765019D-3E9E-4048-AC78-A1A528545AEB}"/>
                </a:ext>
              </a:extLst>
            </p:cNvPr>
            <p:cNvCxnSpPr>
              <a:stCxn id="14" idx="6"/>
              <a:endCxn id="18" idx="2"/>
            </p:cNvCxnSpPr>
            <p:nvPr/>
          </p:nvCxnSpPr>
          <p:spPr>
            <a:xfrm>
              <a:off x="7135111" y="600264"/>
              <a:ext cx="805811" cy="1410298"/>
            </a:xfrm>
            <a:prstGeom prst="line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0C303ACA-86EE-4F05-9BB1-786CC4B72DEB}"/>
                </a:ext>
              </a:extLst>
            </p:cNvPr>
            <p:cNvCxnSpPr>
              <a:cxnSpLocks/>
              <a:stCxn id="15" idx="6"/>
              <a:endCxn id="18" idx="2"/>
            </p:cNvCxnSpPr>
            <p:nvPr/>
          </p:nvCxnSpPr>
          <p:spPr>
            <a:xfrm>
              <a:off x="7135111" y="1542648"/>
              <a:ext cx="805811" cy="467914"/>
            </a:xfrm>
            <a:prstGeom prst="line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6C1E682B-08CB-4EEE-AB0A-CA7370E3E8D3}"/>
                </a:ext>
              </a:extLst>
            </p:cNvPr>
            <p:cNvCxnSpPr>
              <a:stCxn id="16" idx="6"/>
              <a:endCxn id="18" idx="2"/>
            </p:cNvCxnSpPr>
            <p:nvPr/>
          </p:nvCxnSpPr>
          <p:spPr>
            <a:xfrm flipV="1">
              <a:off x="7135111" y="2010562"/>
              <a:ext cx="805811" cy="467916"/>
            </a:xfrm>
            <a:prstGeom prst="line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CFD79414-ACC5-4F87-826D-4CDC92E792A6}"/>
                </a:ext>
              </a:extLst>
            </p:cNvPr>
            <p:cNvCxnSpPr>
              <a:stCxn id="17" idx="6"/>
              <a:endCxn id="18" idx="2"/>
            </p:cNvCxnSpPr>
            <p:nvPr/>
          </p:nvCxnSpPr>
          <p:spPr>
            <a:xfrm flipV="1">
              <a:off x="7135111" y="2010562"/>
              <a:ext cx="805811" cy="1410300"/>
            </a:xfrm>
            <a:prstGeom prst="line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9FFBA7B8-8C3A-4B19-A3A1-BE2468623876}"/>
              </a:ext>
            </a:extLst>
          </p:cNvPr>
          <p:cNvSpPr txBox="1"/>
          <p:nvPr/>
        </p:nvSpPr>
        <p:spPr>
          <a:xfrm>
            <a:off x="3246055" y="5540875"/>
            <a:ext cx="1320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Input Layer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BC9F03E-D66A-48EC-B67A-A1FED4D2B358}"/>
              </a:ext>
            </a:extLst>
          </p:cNvPr>
          <p:cNvSpPr txBox="1"/>
          <p:nvPr/>
        </p:nvSpPr>
        <p:spPr>
          <a:xfrm>
            <a:off x="5083303" y="5540875"/>
            <a:ext cx="17624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Hidden Layer(s)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F1B046A-554E-4E6A-B6FF-124F88380A0F}"/>
              </a:ext>
            </a:extLst>
          </p:cNvPr>
          <p:cNvSpPr txBox="1"/>
          <p:nvPr/>
        </p:nvSpPr>
        <p:spPr>
          <a:xfrm>
            <a:off x="7266797" y="5540875"/>
            <a:ext cx="1512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Output Layer</a:t>
            </a:r>
          </a:p>
        </p:txBody>
      </p:sp>
    </p:spTree>
    <p:extLst>
      <p:ext uri="{BB962C8B-B14F-4D97-AF65-F5344CB8AC3E}">
        <p14:creationId xmlns:p14="http://schemas.microsoft.com/office/powerpoint/2010/main" val="29551759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DD406E1-057F-4595-97B8-D311204F6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makes NNs work?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1DD2C25-0444-4658-898E-7023BE002F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2629278" cy="4351338"/>
          </a:xfrm>
        </p:spPr>
        <p:txBody>
          <a:bodyPr>
            <a:normAutofit/>
          </a:bodyPr>
          <a:lstStyle/>
          <a:p>
            <a:r>
              <a:rPr lang="en-US" sz="1600" dirty="0"/>
              <a:t>Each neuron </a:t>
            </a:r>
            <a:r>
              <a:rPr lang="en-US" sz="1600" i="1" dirty="0"/>
              <a:t>activates</a:t>
            </a:r>
            <a:r>
              <a:rPr lang="en-US" sz="1600" dirty="0"/>
              <a:t> (fires) based on inputs leading to it.</a:t>
            </a:r>
          </a:p>
          <a:p>
            <a:r>
              <a:rPr lang="en-US" sz="1600" dirty="0"/>
              <a:t>This is based on </a:t>
            </a:r>
            <a:r>
              <a:rPr lang="en-US" sz="1600" i="1" strike="sngStrike" dirty="0"/>
              <a:t>magic </a:t>
            </a:r>
            <a:r>
              <a:rPr lang="en-US" sz="1600" i="1" dirty="0"/>
              <a:t>math</a:t>
            </a:r>
            <a:r>
              <a:rPr lang="en-US" sz="1600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8B9FC3-3384-4016-845F-98B5641416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2C7C3-1F9D-495C-A818-668CCDC0E8E2}" type="slidenum">
              <a:rPr lang="en-US" smtClean="0"/>
              <a:t>32</a:t>
            </a:fld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6D4A88A-9E4F-43C4-9B87-5A965DD9A50D}"/>
              </a:ext>
            </a:extLst>
          </p:cNvPr>
          <p:cNvSpPr/>
          <p:nvPr/>
        </p:nvSpPr>
        <p:spPr>
          <a:xfrm>
            <a:off x="3745489" y="2085938"/>
            <a:ext cx="321174" cy="32117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9E74C1E-4AEB-4EEB-BC8D-0C735AD2F55D}"/>
              </a:ext>
            </a:extLst>
          </p:cNvPr>
          <p:cNvSpPr/>
          <p:nvPr/>
        </p:nvSpPr>
        <p:spPr>
          <a:xfrm>
            <a:off x="3745489" y="4450888"/>
            <a:ext cx="321174" cy="32117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57FC9AE-6C30-4C48-A69C-576BA67290ED}"/>
              </a:ext>
            </a:extLst>
          </p:cNvPr>
          <p:cNvSpPr/>
          <p:nvPr/>
        </p:nvSpPr>
        <p:spPr>
          <a:xfrm>
            <a:off x="5081297" y="1492639"/>
            <a:ext cx="321174" cy="321174"/>
          </a:xfrm>
          <a:prstGeom prst="ellipse">
            <a:avLst/>
          </a:prstGeom>
          <a:solidFill>
            <a:schemeClr val="bg1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32F9281-4A2E-4729-847D-794EF235E82D}"/>
              </a:ext>
            </a:extLst>
          </p:cNvPr>
          <p:cNvSpPr/>
          <p:nvPr/>
        </p:nvSpPr>
        <p:spPr>
          <a:xfrm>
            <a:off x="5081297" y="2679239"/>
            <a:ext cx="321174" cy="32117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343CD07-1516-421B-BACD-23E393F0B5A3}"/>
              </a:ext>
            </a:extLst>
          </p:cNvPr>
          <p:cNvSpPr/>
          <p:nvPr/>
        </p:nvSpPr>
        <p:spPr>
          <a:xfrm>
            <a:off x="5081297" y="3857587"/>
            <a:ext cx="321174" cy="321174"/>
          </a:xfrm>
          <a:prstGeom prst="ellipse">
            <a:avLst/>
          </a:prstGeom>
          <a:solidFill>
            <a:schemeClr val="bg1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6DB45DB-1AF1-498B-9004-14A6D6502BC8}"/>
              </a:ext>
            </a:extLst>
          </p:cNvPr>
          <p:cNvSpPr/>
          <p:nvPr/>
        </p:nvSpPr>
        <p:spPr>
          <a:xfrm>
            <a:off x="5081297" y="5044187"/>
            <a:ext cx="321174" cy="321174"/>
          </a:xfrm>
          <a:prstGeom prst="ellipse">
            <a:avLst/>
          </a:prstGeom>
          <a:solidFill>
            <a:schemeClr val="bg1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323550D-47CA-4158-AA16-C41336A50855}"/>
              </a:ext>
            </a:extLst>
          </p:cNvPr>
          <p:cNvSpPr/>
          <p:nvPr/>
        </p:nvSpPr>
        <p:spPr>
          <a:xfrm>
            <a:off x="6526601" y="1492639"/>
            <a:ext cx="321174" cy="32117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EFF2DC4-0D11-470F-814A-C2329335B86F}"/>
              </a:ext>
            </a:extLst>
          </p:cNvPr>
          <p:cNvSpPr/>
          <p:nvPr/>
        </p:nvSpPr>
        <p:spPr>
          <a:xfrm>
            <a:off x="6526601" y="2679239"/>
            <a:ext cx="321174" cy="32117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5B7E3BB-FA43-4AEC-B356-A18974AF4AA5}"/>
              </a:ext>
            </a:extLst>
          </p:cNvPr>
          <p:cNvSpPr/>
          <p:nvPr/>
        </p:nvSpPr>
        <p:spPr>
          <a:xfrm>
            <a:off x="6526601" y="3857587"/>
            <a:ext cx="321174" cy="32117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CEEE94D-0B04-4F0D-BAB7-EFD04AABC846}"/>
              </a:ext>
            </a:extLst>
          </p:cNvPr>
          <p:cNvSpPr/>
          <p:nvPr/>
        </p:nvSpPr>
        <p:spPr>
          <a:xfrm>
            <a:off x="6526601" y="5044187"/>
            <a:ext cx="321174" cy="32117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2029E4D-DFE9-4D51-ACCC-79980A2AF333}"/>
              </a:ext>
            </a:extLst>
          </p:cNvPr>
          <p:cNvSpPr/>
          <p:nvPr/>
        </p:nvSpPr>
        <p:spPr>
          <a:xfrm>
            <a:off x="7862410" y="3268412"/>
            <a:ext cx="321174" cy="321174"/>
          </a:xfrm>
          <a:prstGeom prst="ellipse">
            <a:avLst/>
          </a:prstGeom>
          <a:solidFill>
            <a:schemeClr val="bg1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DE5BE87-29B2-4608-AA8E-AD8014447A30}"/>
              </a:ext>
            </a:extLst>
          </p:cNvPr>
          <p:cNvCxnSpPr>
            <a:stCxn id="8" idx="6"/>
            <a:endCxn id="10" idx="2"/>
          </p:cNvCxnSpPr>
          <p:nvPr/>
        </p:nvCxnSpPr>
        <p:spPr>
          <a:xfrm flipV="1">
            <a:off x="4066662" y="1653226"/>
            <a:ext cx="1014634" cy="593299"/>
          </a:xfrm>
          <a:prstGeom prst="lin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247D3F0-00B6-4AF5-858D-4C01762F8AC7}"/>
              </a:ext>
            </a:extLst>
          </p:cNvPr>
          <p:cNvCxnSpPr>
            <a:stCxn id="8" idx="6"/>
            <a:endCxn id="11" idx="2"/>
          </p:cNvCxnSpPr>
          <p:nvPr/>
        </p:nvCxnSpPr>
        <p:spPr>
          <a:xfrm>
            <a:off x="4066662" y="2246524"/>
            <a:ext cx="1014634" cy="593301"/>
          </a:xfrm>
          <a:prstGeom prst="line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EF9B954-3F5C-4562-ADCC-20405635CF36}"/>
              </a:ext>
            </a:extLst>
          </p:cNvPr>
          <p:cNvCxnSpPr>
            <a:stCxn id="9" idx="6"/>
            <a:endCxn id="12" idx="2"/>
          </p:cNvCxnSpPr>
          <p:nvPr/>
        </p:nvCxnSpPr>
        <p:spPr>
          <a:xfrm flipV="1">
            <a:off x="4066662" y="4018173"/>
            <a:ext cx="1014634" cy="593301"/>
          </a:xfrm>
          <a:prstGeom prst="lin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40654E6-6281-4C97-90A4-99D67C7062B8}"/>
              </a:ext>
            </a:extLst>
          </p:cNvPr>
          <p:cNvCxnSpPr>
            <a:stCxn id="9" idx="6"/>
            <a:endCxn id="13" idx="2"/>
          </p:cNvCxnSpPr>
          <p:nvPr/>
        </p:nvCxnSpPr>
        <p:spPr>
          <a:xfrm>
            <a:off x="4066662" y="4611476"/>
            <a:ext cx="1014634" cy="593299"/>
          </a:xfrm>
          <a:prstGeom prst="lin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403A519-1838-45C9-8F27-9657D055472B}"/>
              </a:ext>
            </a:extLst>
          </p:cNvPr>
          <p:cNvCxnSpPr>
            <a:stCxn id="10" idx="6"/>
            <a:endCxn id="14" idx="2"/>
          </p:cNvCxnSpPr>
          <p:nvPr/>
        </p:nvCxnSpPr>
        <p:spPr>
          <a:xfrm>
            <a:off x="5402471" y="1653226"/>
            <a:ext cx="1124130" cy="0"/>
          </a:xfrm>
          <a:prstGeom prst="lin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D0A3EF6-0708-42FB-9CDB-0788396A0A26}"/>
              </a:ext>
            </a:extLst>
          </p:cNvPr>
          <p:cNvCxnSpPr>
            <a:stCxn id="10" idx="6"/>
            <a:endCxn id="15" idx="2"/>
          </p:cNvCxnSpPr>
          <p:nvPr/>
        </p:nvCxnSpPr>
        <p:spPr>
          <a:xfrm>
            <a:off x="5402471" y="1653226"/>
            <a:ext cx="1124130" cy="1186600"/>
          </a:xfrm>
          <a:prstGeom prst="lin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DA8ABF9-FACF-47A9-82D0-5F858D87CCA2}"/>
              </a:ext>
            </a:extLst>
          </p:cNvPr>
          <p:cNvCxnSpPr>
            <a:stCxn id="10" idx="6"/>
            <a:endCxn id="16" idx="2"/>
          </p:cNvCxnSpPr>
          <p:nvPr/>
        </p:nvCxnSpPr>
        <p:spPr>
          <a:xfrm>
            <a:off x="5402471" y="1653226"/>
            <a:ext cx="1124130" cy="2364948"/>
          </a:xfrm>
          <a:prstGeom prst="lin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076157D-A4EF-4163-9D54-A237C28A2395}"/>
              </a:ext>
            </a:extLst>
          </p:cNvPr>
          <p:cNvCxnSpPr>
            <a:stCxn id="10" idx="6"/>
            <a:endCxn id="17" idx="2"/>
          </p:cNvCxnSpPr>
          <p:nvPr/>
        </p:nvCxnSpPr>
        <p:spPr>
          <a:xfrm>
            <a:off x="5402471" y="1653226"/>
            <a:ext cx="1124130" cy="3551548"/>
          </a:xfrm>
          <a:prstGeom prst="lin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ACCF8B8-EAAF-477A-B55D-8403F79A630A}"/>
              </a:ext>
            </a:extLst>
          </p:cNvPr>
          <p:cNvCxnSpPr>
            <a:stCxn id="11" idx="6"/>
            <a:endCxn id="14" idx="2"/>
          </p:cNvCxnSpPr>
          <p:nvPr/>
        </p:nvCxnSpPr>
        <p:spPr>
          <a:xfrm flipV="1">
            <a:off x="5402471" y="1653226"/>
            <a:ext cx="1124130" cy="1186600"/>
          </a:xfrm>
          <a:prstGeom prst="lin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217C0FB-F385-463F-977D-6749DDB2029E}"/>
              </a:ext>
            </a:extLst>
          </p:cNvPr>
          <p:cNvCxnSpPr>
            <a:stCxn id="11" idx="6"/>
            <a:endCxn id="15" idx="2"/>
          </p:cNvCxnSpPr>
          <p:nvPr/>
        </p:nvCxnSpPr>
        <p:spPr>
          <a:xfrm>
            <a:off x="5402471" y="2839826"/>
            <a:ext cx="1124130" cy="0"/>
          </a:xfrm>
          <a:prstGeom prst="lin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6E5D5C4-5469-41B5-8F28-443F424BC3FF}"/>
              </a:ext>
            </a:extLst>
          </p:cNvPr>
          <p:cNvCxnSpPr>
            <a:stCxn id="11" idx="6"/>
            <a:endCxn id="16" idx="2"/>
          </p:cNvCxnSpPr>
          <p:nvPr/>
        </p:nvCxnSpPr>
        <p:spPr>
          <a:xfrm>
            <a:off x="5402471" y="2839826"/>
            <a:ext cx="1124130" cy="1178348"/>
          </a:xfrm>
          <a:prstGeom prst="lin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92BE145-8D47-4D25-80BA-ACE25DB0D6CB}"/>
              </a:ext>
            </a:extLst>
          </p:cNvPr>
          <p:cNvCxnSpPr>
            <a:stCxn id="11" idx="6"/>
            <a:endCxn id="17" idx="2"/>
          </p:cNvCxnSpPr>
          <p:nvPr/>
        </p:nvCxnSpPr>
        <p:spPr>
          <a:xfrm>
            <a:off x="5402471" y="2839826"/>
            <a:ext cx="1124130" cy="2364948"/>
          </a:xfrm>
          <a:prstGeom prst="lin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02B1649-E9E8-4382-88D4-D39F0A2BA3E7}"/>
              </a:ext>
            </a:extLst>
          </p:cNvPr>
          <p:cNvCxnSpPr>
            <a:stCxn id="8" idx="6"/>
            <a:endCxn id="12" idx="2"/>
          </p:cNvCxnSpPr>
          <p:nvPr/>
        </p:nvCxnSpPr>
        <p:spPr>
          <a:xfrm>
            <a:off x="4066662" y="2246524"/>
            <a:ext cx="1014634" cy="1771650"/>
          </a:xfrm>
          <a:prstGeom prst="lin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F2FA98B-C294-4020-B328-010BB12F68AD}"/>
              </a:ext>
            </a:extLst>
          </p:cNvPr>
          <p:cNvCxnSpPr>
            <a:stCxn id="9" idx="6"/>
            <a:endCxn id="11" idx="2"/>
          </p:cNvCxnSpPr>
          <p:nvPr/>
        </p:nvCxnSpPr>
        <p:spPr>
          <a:xfrm flipV="1">
            <a:off x="4066662" y="2839826"/>
            <a:ext cx="1014634" cy="1771650"/>
          </a:xfrm>
          <a:prstGeom prst="line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B587B00C-F1CB-4F27-B96E-190828A27D4D}"/>
              </a:ext>
            </a:extLst>
          </p:cNvPr>
          <p:cNvCxnSpPr>
            <a:stCxn id="12" idx="6"/>
            <a:endCxn id="14" idx="2"/>
          </p:cNvCxnSpPr>
          <p:nvPr/>
        </p:nvCxnSpPr>
        <p:spPr>
          <a:xfrm flipV="1">
            <a:off x="5402471" y="1653226"/>
            <a:ext cx="1124130" cy="2364948"/>
          </a:xfrm>
          <a:prstGeom prst="lin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E6A42D44-DA38-4FA8-9832-2F4FE1D3CCF8}"/>
              </a:ext>
            </a:extLst>
          </p:cNvPr>
          <p:cNvCxnSpPr>
            <a:stCxn id="12" idx="6"/>
            <a:endCxn id="15" idx="2"/>
          </p:cNvCxnSpPr>
          <p:nvPr/>
        </p:nvCxnSpPr>
        <p:spPr>
          <a:xfrm flipV="1">
            <a:off x="5402471" y="2839826"/>
            <a:ext cx="1124130" cy="1178348"/>
          </a:xfrm>
          <a:prstGeom prst="lin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90BB7F2-F73E-4C1A-9443-A19B11D4D961}"/>
              </a:ext>
            </a:extLst>
          </p:cNvPr>
          <p:cNvCxnSpPr>
            <a:stCxn id="12" idx="6"/>
            <a:endCxn id="16" idx="2"/>
          </p:cNvCxnSpPr>
          <p:nvPr/>
        </p:nvCxnSpPr>
        <p:spPr>
          <a:xfrm>
            <a:off x="5402471" y="4018173"/>
            <a:ext cx="1124130" cy="0"/>
          </a:xfrm>
          <a:prstGeom prst="lin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331CCBB7-860E-464D-80CC-24DAB1585EA1}"/>
              </a:ext>
            </a:extLst>
          </p:cNvPr>
          <p:cNvCxnSpPr>
            <a:stCxn id="12" idx="6"/>
            <a:endCxn id="17" idx="2"/>
          </p:cNvCxnSpPr>
          <p:nvPr/>
        </p:nvCxnSpPr>
        <p:spPr>
          <a:xfrm>
            <a:off x="5402471" y="4018173"/>
            <a:ext cx="1124130" cy="1186600"/>
          </a:xfrm>
          <a:prstGeom prst="lin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D84D21F-543A-43F3-A7C6-E7982737952D}"/>
              </a:ext>
            </a:extLst>
          </p:cNvPr>
          <p:cNvCxnSpPr>
            <a:stCxn id="13" idx="6"/>
            <a:endCxn id="14" idx="2"/>
          </p:cNvCxnSpPr>
          <p:nvPr/>
        </p:nvCxnSpPr>
        <p:spPr>
          <a:xfrm flipV="1">
            <a:off x="5402471" y="1653226"/>
            <a:ext cx="1124130" cy="3551548"/>
          </a:xfrm>
          <a:prstGeom prst="lin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0D8758C6-ABB6-4F45-A53A-CC2E0BFCB54D}"/>
              </a:ext>
            </a:extLst>
          </p:cNvPr>
          <p:cNvCxnSpPr>
            <a:stCxn id="13" idx="6"/>
            <a:endCxn id="15" idx="2"/>
          </p:cNvCxnSpPr>
          <p:nvPr/>
        </p:nvCxnSpPr>
        <p:spPr>
          <a:xfrm flipV="1">
            <a:off x="5402471" y="2839826"/>
            <a:ext cx="1124130" cy="2364948"/>
          </a:xfrm>
          <a:prstGeom prst="lin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4928A314-BD36-447E-BBBC-0CA23BD5176A}"/>
              </a:ext>
            </a:extLst>
          </p:cNvPr>
          <p:cNvCxnSpPr>
            <a:stCxn id="13" idx="6"/>
            <a:endCxn id="16" idx="2"/>
          </p:cNvCxnSpPr>
          <p:nvPr/>
        </p:nvCxnSpPr>
        <p:spPr>
          <a:xfrm flipV="1">
            <a:off x="5402471" y="4018173"/>
            <a:ext cx="1124130" cy="1186600"/>
          </a:xfrm>
          <a:prstGeom prst="lin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4BA579B8-82D0-4450-9464-1B3603E72F87}"/>
              </a:ext>
            </a:extLst>
          </p:cNvPr>
          <p:cNvCxnSpPr>
            <a:stCxn id="13" idx="6"/>
            <a:endCxn id="17" idx="2"/>
          </p:cNvCxnSpPr>
          <p:nvPr/>
        </p:nvCxnSpPr>
        <p:spPr>
          <a:xfrm>
            <a:off x="5402471" y="5204773"/>
            <a:ext cx="1124130" cy="0"/>
          </a:xfrm>
          <a:prstGeom prst="lin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765019D-3E9E-4048-AC78-A1A528545AEB}"/>
              </a:ext>
            </a:extLst>
          </p:cNvPr>
          <p:cNvCxnSpPr>
            <a:stCxn id="14" idx="6"/>
            <a:endCxn id="18" idx="2"/>
          </p:cNvCxnSpPr>
          <p:nvPr/>
        </p:nvCxnSpPr>
        <p:spPr>
          <a:xfrm>
            <a:off x="6847775" y="1653226"/>
            <a:ext cx="1014634" cy="1775773"/>
          </a:xfrm>
          <a:prstGeom prst="lin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0C303ACA-86EE-4F05-9BB1-786CC4B72DEB}"/>
              </a:ext>
            </a:extLst>
          </p:cNvPr>
          <p:cNvCxnSpPr>
            <a:cxnSpLocks/>
            <a:stCxn id="15" idx="6"/>
            <a:endCxn id="18" idx="2"/>
          </p:cNvCxnSpPr>
          <p:nvPr/>
        </p:nvCxnSpPr>
        <p:spPr>
          <a:xfrm>
            <a:off x="6847775" y="2839826"/>
            <a:ext cx="1014634" cy="589173"/>
          </a:xfrm>
          <a:prstGeom prst="lin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6C1E682B-08CB-4EEE-AB0A-CA7370E3E8D3}"/>
              </a:ext>
            </a:extLst>
          </p:cNvPr>
          <p:cNvCxnSpPr>
            <a:stCxn id="16" idx="6"/>
            <a:endCxn id="18" idx="2"/>
          </p:cNvCxnSpPr>
          <p:nvPr/>
        </p:nvCxnSpPr>
        <p:spPr>
          <a:xfrm flipV="1">
            <a:off x="6847775" y="3428998"/>
            <a:ext cx="1014634" cy="589175"/>
          </a:xfrm>
          <a:prstGeom prst="lin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CFD79414-ACC5-4F87-826D-4CDC92E792A6}"/>
              </a:ext>
            </a:extLst>
          </p:cNvPr>
          <p:cNvCxnSpPr>
            <a:stCxn id="17" idx="6"/>
            <a:endCxn id="18" idx="2"/>
          </p:cNvCxnSpPr>
          <p:nvPr/>
        </p:nvCxnSpPr>
        <p:spPr>
          <a:xfrm flipV="1">
            <a:off x="6847775" y="3428998"/>
            <a:ext cx="1014634" cy="1775775"/>
          </a:xfrm>
          <a:prstGeom prst="lin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9FFBA7B8-8C3A-4B19-A3A1-BE2468623876}"/>
              </a:ext>
            </a:extLst>
          </p:cNvPr>
          <p:cNvSpPr txBox="1"/>
          <p:nvPr/>
        </p:nvSpPr>
        <p:spPr>
          <a:xfrm>
            <a:off x="3246055" y="5540875"/>
            <a:ext cx="1320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Input Layer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BC9F03E-D66A-48EC-B67A-A1FED4D2B358}"/>
              </a:ext>
            </a:extLst>
          </p:cNvPr>
          <p:cNvSpPr txBox="1"/>
          <p:nvPr/>
        </p:nvSpPr>
        <p:spPr>
          <a:xfrm>
            <a:off x="5083303" y="5540875"/>
            <a:ext cx="17624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Hidden Layer(s)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F1B046A-554E-4E6A-B6FF-124F88380A0F}"/>
              </a:ext>
            </a:extLst>
          </p:cNvPr>
          <p:cNvSpPr txBox="1"/>
          <p:nvPr/>
        </p:nvSpPr>
        <p:spPr>
          <a:xfrm>
            <a:off x="7266797" y="5540875"/>
            <a:ext cx="1512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Output Layer</a:t>
            </a:r>
          </a:p>
        </p:txBody>
      </p:sp>
    </p:spTree>
    <p:extLst>
      <p:ext uri="{BB962C8B-B14F-4D97-AF65-F5344CB8AC3E}">
        <p14:creationId xmlns:p14="http://schemas.microsoft.com/office/powerpoint/2010/main" val="1257006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A3377E-8DDE-460F-90FC-0D33E86B99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Specifically, this kind of math.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728B2E-22D4-4D73-9EA7-5D22181D2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2C7C3-1F9D-495C-A818-668CCDC0E8E2}" type="slidenum">
              <a:rPr lang="en-US" smtClean="0">
                <a:solidFill>
                  <a:srgbClr val="C00000"/>
                </a:solidFill>
              </a:rPr>
              <a:t>33</a:t>
            </a:fld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4F0B814-CA01-4078-B957-2C30DEF8499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265" y="1517295"/>
            <a:ext cx="5662502" cy="2879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47A4CEF-E148-4C6C-8A21-D2207A812821}"/>
              </a:ext>
            </a:extLst>
          </p:cNvPr>
          <p:cNvSpPr txBox="1"/>
          <p:nvPr/>
        </p:nvSpPr>
        <p:spPr>
          <a:xfrm>
            <a:off x="628650" y="6290589"/>
            <a:ext cx="4572000" cy="430887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r>
              <a:rPr lang="en-US" sz="1100" dirty="0"/>
              <a:t>Graphics: https://towardsdatascience.com/first-neural-network-for-beginners-explained-with-code-4cfd37e06eaf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0F8413C4-CCF6-4662-8113-651277029C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4565" y="3663656"/>
            <a:ext cx="5264968" cy="2422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22380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DE5D4-B6E2-4609-9555-E0CDB7290C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 &amp; Playground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880ED8-CFC7-4D72-8696-E659F455FE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https://playground.tensorflow.org/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F8F350-0336-4BE5-9373-E499A8E284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2C7C3-1F9D-495C-A818-668CCDC0E8E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2429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2B0A0-B3EB-40AC-BB21-02970BEF8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Wait, what about </a:t>
            </a:r>
            <a:r>
              <a:rPr lang="en-US" i="1" dirty="0"/>
              <a:t>deep learning</a:t>
            </a:r>
            <a:r>
              <a:rPr lang="en-US" dirty="0"/>
              <a:t>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F33508-6A12-4D05-A892-8B39A5344D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2C7C3-1F9D-495C-A818-668CCDC0E8E2}" type="slidenum">
              <a:rPr lang="en-US" smtClean="0"/>
              <a:t>35</a:t>
            </a:fld>
            <a:endParaRPr lang="en-US"/>
          </a:p>
        </p:txBody>
      </p:sp>
      <p:pic>
        <p:nvPicPr>
          <p:cNvPr id="2050" name="Picture 2" descr="What are Neural Networks? | IBM">
            <a:extLst>
              <a:ext uri="{FF2B5EF4-FFF2-40B4-BE49-F238E27FC236}">
                <a16:creationId xmlns:a16="http://schemas.microsoft.com/office/drawing/2014/main" id="{32636039-C9B6-4AFD-BA47-66883F1331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9375" y="1690689"/>
            <a:ext cx="6025250" cy="4280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C626A3C-5602-493D-A136-A25AA683C09F}"/>
              </a:ext>
            </a:extLst>
          </p:cNvPr>
          <p:cNvSpPr txBox="1"/>
          <p:nvPr/>
        </p:nvSpPr>
        <p:spPr>
          <a:xfrm>
            <a:off x="628650" y="6459866"/>
            <a:ext cx="4572000" cy="261610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r>
              <a:rPr lang="en-US" sz="1100" dirty="0"/>
              <a:t>Graphics: https://www.ibm.com/cloud/learn/neural-networks</a:t>
            </a:r>
          </a:p>
        </p:txBody>
      </p:sp>
    </p:spTree>
    <p:extLst>
      <p:ext uri="{BB962C8B-B14F-4D97-AF65-F5344CB8AC3E}">
        <p14:creationId xmlns:p14="http://schemas.microsoft.com/office/powerpoint/2010/main" val="37633698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29DC6-BE16-424E-9454-FA206B2DB2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add more layers?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E1E22E-D623-42DB-9EB6-E93D4F637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2C7C3-1F9D-495C-A818-668CCDC0E8E2}" type="slidenum">
              <a:rPr lang="en-US" smtClean="0"/>
              <a:t>36</a:t>
            </a:fld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48C00C5-36B5-46FB-9129-96C9E0A6CD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58" y="2131581"/>
            <a:ext cx="4876683" cy="3316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4039FEC-A9AC-45A2-8C7A-C3D4A4E9304A}"/>
              </a:ext>
            </a:extLst>
          </p:cNvPr>
          <p:cNvSpPr txBox="1"/>
          <p:nvPr/>
        </p:nvSpPr>
        <p:spPr>
          <a:xfrm>
            <a:off x="628650" y="6290589"/>
            <a:ext cx="4572000" cy="430887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r>
              <a:rPr lang="en-US" sz="1100" dirty="0"/>
              <a:t>Graphics: https://towardsdatascience.com/why-deep-learning-is-needed-over-traditional-machine-learning-1b6a99177063</a:t>
            </a:r>
          </a:p>
        </p:txBody>
      </p:sp>
    </p:spTree>
    <p:extLst>
      <p:ext uri="{BB962C8B-B14F-4D97-AF65-F5344CB8AC3E}">
        <p14:creationId xmlns:p14="http://schemas.microsoft.com/office/powerpoint/2010/main" val="16487744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6F891-BE78-43DD-B226-245116C1DF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3EA3E6-8977-4159-9519-FE2AC37198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Part of the content on this lecture (linear regression) is based on Prof. Andrew Ng’s lecture notes.</a:t>
            </a:r>
          </a:p>
          <a:p>
            <a:pPr lvl="1"/>
            <a:r>
              <a:rPr lang="en-US" dirty="0">
                <a:hlinkClick r:id="rId2"/>
              </a:rPr>
              <a:t>https://see.stanford.edu/materials/aimlcs229/cs229-notes1.pdf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82B83F-3BBA-4CDF-987F-5CB24407A9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2C7C3-1F9D-495C-A818-668CCDC0E8E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8982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F9145-1B73-41FD-953B-945DBFD08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 of AI and Algorithms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46A6EB-01E9-4B4A-B62E-97D0A2640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2C7C3-1F9D-495C-A818-668CCDC0E8E2}" type="slidenum">
              <a:rPr lang="en-US" smtClean="0"/>
              <a:t>4</a:t>
            </a:fld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90B7F84-A768-4BC3-8329-20B9DA035B69}"/>
              </a:ext>
            </a:extLst>
          </p:cNvPr>
          <p:cNvSpPr/>
          <p:nvPr/>
        </p:nvSpPr>
        <p:spPr>
          <a:xfrm>
            <a:off x="1126777" y="1522034"/>
            <a:ext cx="7161817" cy="3769687"/>
          </a:xfrm>
          <a:prstGeom prst="ellipse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C5DF5D0-9D0F-41A9-8079-7AB62F1E84DD}"/>
              </a:ext>
            </a:extLst>
          </p:cNvPr>
          <p:cNvSpPr/>
          <p:nvPr/>
        </p:nvSpPr>
        <p:spPr>
          <a:xfrm>
            <a:off x="1640021" y="2167789"/>
            <a:ext cx="3067664" cy="2478176"/>
          </a:xfrm>
          <a:prstGeom prst="ellipse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83B8355-7E89-4898-96E9-9B8F84E14D3F}"/>
              </a:ext>
            </a:extLst>
          </p:cNvPr>
          <p:cNvSpPr txBox="1"/>
          <p:nvPr/>
        </p:nvSpPr>
        <p:spPr>
          <a:xfrm>
            <a:off x="5612868" y="3021495"/>
            <a:ext cx="2020897" cy="7707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Algorithms in General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7A6DC45-7F9D-4098-AC59-1C264F5619A8}"/>
              </a:ext>
            </a:extLst>
          </p:cNvPr>
          <p:cNvSpPr txBox="1"/>
          <p:nvPr/>
        </p:nvSpPr>
        <p:spPr>
          <a:xfrm>
            <a:off x="2163404" y="3021495"/>
            <a:ext cx="2020897" cy="7707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Artificial Intelligence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88AACF5-068D-4D75-9C27-C562A66837D4}"/>
              </a:ext>
            </a:extLst>
          </p:cNvPr>
          <p:cNvSpPr txBox="1"/>
          <p:nvPr/>
        </p:nvSpPr>
        <p:spPr>
          <a:xfrm>
            <a:off x="1828396" y="5499671"/>
            <a:ext cx="54872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Some algorithms are not used to build an AI system.</a:t>
            </a:r>
          </a:p>
          <a:p>
            <a:r>
              <a:rPr lang="en-US" dirty="0"/>
              <a:t>All AI systems require some sort of algorithm.</a:t>
            </a:r>
          </a:p>
        </p:txBody>
      </p:sp>
    </p:spTree>
    <p:extLst>
      <p:ext uri="{BB962C8B-B14F-4D97-AF65-F5344CB8AC3E}">
        <p14:creationId xmlns:p14="http://schemas.microsoft.com/office/powerpoint/2010/main" val="40799686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D8A12FEB-E9A8-4841-819C-D6235B2A1F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22" t="15222" r="15222" b="15222"/>
          <a:stretch/>
        </p:blipFill>
        <p:spPr bwMode="auto">
          <a:xfrm>
            <a:off x="4693920" y="1201897"/>
            <a:ext cx="4137660" cy="4137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8C4905C-DC14-44D5-874D-6F850235FB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3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484234"/>
            <a:ext cx="3974781" cy="5838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8B07581-0A0F-4CE9-9BEC-37BD622C88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8000" b="1" dirty="0">
                <a:ln w="9525">
                  <a:solidFill>
                    <a:schemeClr val="bg1"/>
                  </a:solidFill>
                </a:ln>
              </a:rPr>
              <a:t>Genetic</a:t>
            </a:r>
            <a:br>
              <a:rPr lang="en-US" dirty="0">
                <a:ln w="9525">
                  <a:solidFill>
                    <a:schemeClr val="bg1"/>
                  </a:solidFill>
                </a:ln>
              </a:rPr>
            </a:br>
            <a:r>
              <a:rPr lang="en-US" sz="4400" b="1" dirty="0">
                <a:ln w="9525">
                  <a:solidFill>
                    <a:schemeClr val="bg1"/>
                  </a:solidFill>
                </a:ln>
              </a:rPr>
              <a:t>Algorithm (GA)</a:t>
            </a:r>
            <a:endParaRPr lang="en-US" b="1" dirty="0">
              <a:ln w="9525">
                <a:solidFill>
                  <a:schemeClr val="bg1"/>
                </a:solidFill>
              </a:ln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D1C9A64-249C-48CE-80E6-E532B54D73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3948112" cy="1500187"/>
          </a:xfrm>
        </p:spPr>
        <p:txBody>
          <a:bodyPr>
            <a:normAutofit/>
          </a:bodyPr>
          <a:lstStyle/>
          <a:p>
            <a:r>
              <a:rPr lang="en-US" sz="1600" dirty="0"/>
              <a:t>Inspired by nature, GA involves using genetic methods and evolution to create a solution to a problem.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8FA902-11AC-4955-8B82-AABF894B2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2C7C3-1F9D-495C-A818-668CCDC0E8E2}" type="slidenum">
              <a:rPr lang="en-US" smtClean="0">
                <a:solidFill>
                  <a:srgbClr val="C00000"/>
                </a:solidFill>
              </a:rPr>
              <a:t>5</a:t>
            </a:fld>
            <a:endParaRPr lang="en-US">
              <a:solidFill>
                <a:srgbClr val="C0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FF2479-129B-43F4-B889-6D0F305E6E8D}"/>
              </a:ext>
            </a:extLst>
          </p:cNvPr>
          <p:cNvSpPr txBox="1"/>
          <p:nvPr/>
        </p:nvSpPr>
        <p:spPr>
          <a:xfrm>
            <a:off x="628650" y="6444477"/>
            <a:ext cx="5003293" cy="276999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en-US" sz="1200" dirty="0"/>
              <a:t>Graphics: National Human Genome Research Institute [</a:t>
            </a:r>
            <a:r>
              <a:rPr lang="en-US" sz="1200" dirty="0">
                <a:hlinkClick r:id="rId5"/>
              </a:rPr>
              <a:t>Left/BG</a:t>
            </a:r>
            <a:r>
              <a:rPr lang="en-US" sz="1200" dirty="0"/>
              <a:t>] [</a:t>
            </a:r>
            <a:r>
              <a:rPr lang="en-US" sz="1200" dirty="0">
                <a:hlinkClick r:id="rId6"/>
              </a:rPr>
              <a:t>Right</a:t>
            </a:r>
            <a:r>
              <a:rPr lang="en-US" sz="1200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5976554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B07581-0A0F-4CE9-9BEC-37BD622C88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Genetic Algorithm (GA)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8FA902-11AC-4955-8B82-AABF894B2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2C7C3-1F9D-495C-A818-668CCDC0E8E2}" type="slidenum">
              <a:rPr lang="en-US" smtClean="0">
                <a:solidFill>
                  <a:srgbClr val="0070C0"/>
                </a:solidFill>
              </a:rPr>
              <a:t>6</a:t>
            </a:fld>
            <a:endParaRPr lang="en-US">
              <a:solidFill>
                <a:srgbClr val="0070C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096186F-30C4-4348-B7E1-F55CE21542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281" y="1622323"/>
            <a:ext cx="3539136" cy="446181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0BB4F01-A899-497F-8005-BFD8AE879CE0}"/>
              </a:ext>
            </a:extLst>
          </p:cNvPr>
          <p:cNvSpPr txBox="1"/>
          <p:nvPr/>
        </p:nvSpPr>
        <p:spPr>
          <a:xfrm>
            <a:off x="3345312" y="5852160"/>
            <a:ext cx="10851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(Weng, 2021)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CE003C-354E-484B-8393-D98EF50929D6}"/>
              </a:ext>
            </a:extLst>
          </p:cNvPr>
          <p:cNvSpPr txBox="1"/>
          <p:nvPr/>
        </p:nvSpPr>
        <p:spPr>
          <a:xfrm>
            <a:off x="4430417" y="1997839"/>
            <a:ext cx="421803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Initial Population: Random set of possible solutions (“candidates”).</a:t>
            </a:r>
          </a:p>
          <a:p>
            <a:endParaRPr lang="en-US" dirty="0"/>
          </a:p>
          <a:p>
            <a:r>
              <a:rPr lang="en-US" dirty="0"/>
              <a:t>Selection: Pick the best candidates.</a:t>
            </a:r>
          </a:p>
          <a:p>
            <a:endParaRPr lang="en-US" dirty="0"/>
          </a:p>
          <a:p>
            <a:r>
              <a:rPr lang="en-US" dirty="0"/>
              <a:t>Crossover: Use genetic concepts to “breed” pairs of selected candidates.</a:t>
            </a:r>
          </a:p>
          <a:p>
            <a:endParaRPr lang="en-US" dirty="0"/>
          </a:p>
          <a:p>
            <a:r>
              <a:rPr lang="en-US" dirty="0"/>
              <a:t>Mutation: Mutate the new candidates to introduce random-walking variation.</a:t>
            </a:r>
          </a:p>
        </p:txBody>
      </p:sp>
    </p:spTree>
    <p:extLst>
      <p:ext uri="{BB962C8B-B14F-4D97-AF65-F5344CB8AC3E}">
        <p14:creationId xmlns:p14="http://schemas.microsoft.com/office/powerpoint/2010/main" val="12956396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3143EF-4F43-4DDB-A781-D35081C43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Back to the ’sack:</a:t>
            </a:r>
            <a:br>
              <a:rPr lang="en-US" dirty="0"/>
            </a:br>
            <a:r>
              <a:rPr lang="en-US" dirty="0"/>
              <a:t>Not everything is solved by greed!</a:t>
            </a:r>
            <a:br>
              <a:rPr lang="en-US" dirty="0"/>
            </a:br>
            <a:r>
              <a:rPr lang="en-US" sz="2000" dirty="0"/>
              <a:t>(And not everything is solved </a:t>
            </a:r>
            <a:r>
              <a:rPr lang="en-US" sz="2000" i="1" dirty="0"/>
              <a:t>quickly enough</a:t>
            </a:r>
            <a:r>
              <a:rPr lang="en-US" sz="2000" dirty="0"/>
              <a:t> by brute force)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855549-F376-4472-8FEB-FB22BAC05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2C7C3-1F9D-495C-A818-668CCDC0E8E2}" type="slidenum">
              <a:rPr lang="en-US" smtClean="0"/>
              <a:t>7</a:t>
            </a:fld>
            <a:endParaRPr lang="en-US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4C1AAE45-A87E-4A1F-863D-29DA1C6EF963}"/>
              </a:ext>
            </a:extLst>
          </p:cNvPr>
          <p:cNvSpPr txBox="1"/>
          <p:nvPr/>
        </p:nvSpPr>
        <p:spPr>
          <a:xfrm>
            <a:off x="3191651" y="3108584"/>
            <a:ext cx="5618333" cy="83099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dirty="0"/>
              <a:t>* Brute-forced solution: $1200, 120 kg</a:t>
            </a:r>
          </a:p>
          <a:p>
            <a:r>
              <a:rPr lang="en-US" sz="1400" dirty="0"/>
              <a:t>O(2</a:t>
            </a:r>
            <a:r>
              <a:rPr lang="en-US" sz="1400" baseline="30000" dirty="0"/>
              <a:t>n</a:t>
            </a:r>
            <a:r>
              <a:rPr lang="en-US" sz="1400" dirty="0"/>
              <a:t>). 12 objects isn’t too tough for brute-forcing, but it won’t work in the real world.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7F8D9F39-B437-4D95-AE06-68607A9BE078}"/>
              </a:ext>
            </a:extLst>
          </p:cNvPr>
          <p:cNvSpPr txBox="1"/>
          <p:nvPr/>
        </p:nvSpPr>
        <p:spPr>
          <a:xfrm>
            <a:off x="3191651" y="4902308"/>
            <a:ext cx="5618333" cy="83099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dirty="0"/>
              <a:t># Greedy solution: $1147, 191 kg</a:t>
            </a:r>
          </a:p>
          <a:p>
            <a:r>
              <a:rPr lang="en-US" sz="1400" dirty="0"/>
              <a:t>O(n log n). However, blindingly choosing highest V/W produces suboptimal results.</a:t>
            </a:r>
          </a:p>
        </p:txBody>
      </p:sp>
      <p:graphicFrame>
        <p:nvGraphicFramePr>
          <p:cNvPr id="79" name="Table 8">
            <a:extLst>
              <a:ext uri="{FF2B5EF4-FFF2-40B4-BE49-F238E27FC236}">
                <a16:creationId xmlns:a16="http://schemas.microsoft.com/office/drawing/2014/main" id="{7AACE9AD-E132-4B1B-8411-45368CF18A29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084305091"/>
              </p:ext>
            </p:extLst>
          </p:nvPr>
        </p:nvGraphicFramePr>
        <p:xfrm>
          <a:off x="628651" y="1768604"/>
          <a:ext cx="2419350" cy="3964701"/>
        </p:xfrm>
        <a:graphic>
          <a:graphicData uri="http://schemas.openxmlformats.org/drawingml/2006/table">
            <a:tbl>
              <a:tblPr firstRow="1">
                <a:tableStyleId>{9D7B26C5-4107-4FEC-AEDC-1716B250A1EF}</a:tableStyleId>
              </a:tblPr>
              <a:tblGrid>
                <a:gridCol w="806450">
                  <a:extLst>
                    <a:ext uri="{9D8B030D-6E8A-4147-A177-3AD203B41FA5}">
                      <a16:colId xmlns:a16="http://schemas.microsoft.com/office/drawing/2014/main" val="4181870029"/>
                    </a:ext>
                  </a:extLst>
                </a:gridCol>
                <a:gridCol w="806450">
                  <a:extLst>
                    <a:ext uri="{9D8B030D-6E8A-4147-A177-3AD203B41FA5}">
                      <a16:colId xmlns:a16="http://schemas.microsoft.com/office/drawing/2014/main" val="1015167329"/>
                    </a:ext>
                  </a:extLst>
                </a:gridCol>
                <a:gridCol w="806450">
                  <a:extLst>
                    <a:ext uri="{9D8B030D-6E8A-4147-A177-3AD203B41FA5}">
                      <a16:colId xmlns:a16="http://schemas.microsoft.com/office/drawing/2014/main" val="3592263807"/>
                    </a:ext>
                  </a:extLst>
                </a:gridCol>
              </a:tblGrid>
              <a:tr h="304977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Weight</a:t>
                      </a:r>
                      <a:endParaRPr lang="en-US" sz="1200" b="1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Value</a:t>
                      </a:r>
                      <a:endParaRPr lang="en-US" sz="1200" b="1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V/W</a:t>
                      </a:r>
                      <a:endParaRPr lang="en-US" sz="1200" b="1" dirty="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347961"/>
                  </a:ext>
                </a:extLst>
              </a:tr>
              <a:tr h="304977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15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 kern="1200" dirty="0">
                          <a:solidFill>
                            <a:srgbClr val="000000"/>
                          </a:solidFill>
                          <a:effectLst/>
                        </a:rPr>
                        <a:t>0.800</a:t>
                      </a:r>
                      <a:endParaRPr lang="en-US" sz="16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0" marB="0" anchor="ctr"/>
                </a:tc>
                <a:extLst>
                  <a:ext uri="{0D108BD9-81ED-4DB2-BD59-A6C34878D82A}">
                    <a16:rowId xmlns:a16="http://schemas.microsoft.com/office/drawing/2014/main" val="3923118168"/>
                  </a:ext>
                </a:extLst>
              </a:tr>
              <a:tr h="304977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90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15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 kern="1200" dirty="0">
                          <a:solidFill>
                            <a:srgbClr val="000000"/>
                          </a:solidFill>
                          <a:effectLst/>
                        </a:rPr>
                        <a:t>0.167</a:t>
                      </a:r>
                      <a:endParaRPr lang="en-US" sz="16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0" marB="0" anchor="ctr"/>
                </a:tc>
                <a:extLst>
                  <a:ext uri="{0D108BD9-81ED-4DB2-BD59-A6C34878D82A}">
                    <a16:rowId xmlns:a16="http://schemas.microsoft.com/office/drawing/2014/main" val="2165245809"/>
                  </a:ext>
                </a:extLst>
              </a:tr>
              <a:tr h="304977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 *20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T="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120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T="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 kern="1200" dirty="0">
                          <a:solidFill>
                            <a:srgbClr val="000000"/>
                          </a:solidFill>
                          <a:effectLst/>
                        </a:rPr>
                        <a:t>6.000</a:t>
                      </a:r>
                      <a:endParaRPr lang="en-US" sz="16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4687066"/>
                  </a:ext>
                </a:extLst>
              </a:tr>
              <a:tr h="304977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*120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T="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720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T="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 kern="1200" dirty="0">
                          <a:solidFill>
                            <a:srgbClr val="000000"/>
                          </a:solidFill>
                          <a:effectLst/>
                        </a:rPr>
                        <a:t>6.000</a:t>
                      </a:r>
                      <a:endParaRPr lang="en-US" sz="16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4148564"/>
                  </a:ext>
                </a:extLst>
              </a:tr>
              <a:tr h="304977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25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30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 kern="1200" dirty="0">
                          <a:solidFill>
                            <a:srgbClr val="000000"/>
                          </a:solidFill>
                          <a:effectLst/>
                        </a:rPr>
                        <a:t>1.200</a:t>
                      </a:r>
                      <a:endParaRPr lang="en-US" sz="16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0" marB="0" anchor="ctr"/>
                </a:tc>
                <a:extLst>
                  <a:ext uri="{0D108BD9-81ED-4DB2-BD59-A6C34878D82A}">
                    <a16:rowId xmlns:a16="http://schemas.microsoft.com/office/drawing/2014/main" val="2689613283"/>
                  </a:ext>
                </a:extLst>
              </a:tr>
              <a:tr h="304977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*40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T="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240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T="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 kern="1200" dirty="0">
                          <a:solidFill>
                            <a:srgbClr val="000000"/>
                          </a:solidFill>
                          <a:effectLst/>
                        </a:rPr>
                        <a:t>6.000</a:t>
                      </a:r>
                      <a:endParaRPr lang="en-US" sz="16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1815068"/>
                  </a:ext>
                </a:extLst>
              </a:tr>
              <a:tr h="304977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*20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T="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120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T="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 kern="1200" dirty="0">
                          <a:solidFill>
                            <a:srgbClr val="000000"/>
                          </a:solidFill>
                          <a:effectLst/>
                        </a:rPr>
                        <a:t>6.000</a:t>
                      </a:r>
                      <a:endParaRPr lang="en-US" sz="16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3165351"/>
                  </a:ext>
                </a:extLst>
              </a:tr>
              <a:tr h="304977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50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20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 kern="1200">
                          <a:solidFill>
                            <a:srgbClr val="000000"/>
                          </a:solidFill>
                          <a:effectLst/>
                        </a:rPr>
                        <a:t>0.400</a:t>
                      </a:r>
                      <a:endParaRPr lang="en-US" sz="1600" b="0" i="0" u="none" strike="noStrike" kern="120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0" marB="0" anchor="ctr"/>
                </a:tc>
                <a:extLst>
                  <a:ext uri="{0D108BD9-81ED-4DB2-BD59-A6C34878D82A}">
                    <a16:rowId xmlns:a16="http://schemas.microsoft.com/office/drawing/2014/main" val="267340707"/>
                  </a:ext>
                </a:extLst>
              </a:tr>
              <a:tr h="304977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30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20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 kern="1200" dirty="0">
                          <a:solidFill>
                            <a:srgbClr val="000000"/>
                          </a:solidFill>
                          <a:effectLst/>
                        </a:rPr>
                        <a:t>0.667</a:t>
                      </a:r>
                      <a:endParaRPr lang="en-US" sz="16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0" marB="0" anchor="ctr"/>
                </a:tc>
                <a:extLst>
                  <a:ext uri="{0D108BD9-81ED-4DB2-BD59-A6C34878D82A}">
                    <a16:rowId xmlns:a16="http://schemas.microsoft.com/office/drawing/2014/main" val="1732862351"/>
                  </a:ext>
                </a:extLst>
              </a:tr>
              <a:tr h="304977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20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18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 kern="1200" dirty="0">
                          <a:solidFill>
                            <a:srgbClr val="000000"/>
                          </a:solidFill>
                          <a:effectLst/>
                        </a:rPr>
                        <a:t>0.900</a:t>
                      </a:r>
                      <a:endParaRPr lang="en-US" sz="16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0" marB="0" anchor="ctr"/>
                </a:tc>
                <a:extLst>
                  <a:ext uri="{0D108BD9-81ED-4DB2-BD59-A6C34878D82A}">
                    <a16:rowId xmlns:a16="http://schemas.microsoft.com/office/drawing/2014/main" val="3208433983"/>
                  </a:ext>
                </a:extLst>
              </a:tr>
              <a:tr h="304977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35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55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 kern="1200" dirty="0">
                          <a:solidFill>
                            <a:srgbClr val="000000"/>
                          </a:solidFill>
                          <a:effectLst/>
                        </a:rPr>
                        <a:t>1.571</a:t>
                      </a:r>
                      <a:endParaRPr lang="en-US" sz="16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0" marB="0" anchor="ctr"/>
                </a:tc>
                <a:extLst>
                  <a:ext uri="{0D108BD9-81ED-4DB2-BD59-A6C34878D82A}">
                    <a16:rowId xmlns:a16="http://schemas.microsoft.com/office/drawing/2014/main" val="2613837334"/>
                  </a:ext>
                </a:extLst>
              </a:tr>
              <a:tr h="304977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#191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T="0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1147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T="0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 kern="1200" dirty="0">
                          <a:solidFill>
                            <a:srgbClr val="000000"/>
                          </a:solidFill>
                          <a:effectLst/>
                        </a:rPr>
                        <a:t>6.005</a:t>
                      </a:r>
                      <a:endParaRPr lang="en-US" sz="16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6850452"/>
                  </a:ext>
                </a:extLst>
              </a:tr>
            </a:tbl>
          </a:graphicData>
        </a:graphic>
      </p:graphicFrame>
      <p:sp>
        <p:nvSpPr>
          <p:cNvPr id="80" name="TextBox 79">
            <a:extLst>
              <a:ext uri="{FF2B5EF4-FFF2-40B4-BE49-F238E27FC236}">
                <a16:creationId xmlns:a16="http://schemas.microsoft.com/office/drawing/2014/main" id="{A58BA2A6-13EC-4331-A9C2-00963F377F6A}"/>
              </a:ext>
            </a:extLst>
          </p:cNvPr>
          <p:cNvSpPr txBox="1"/>
          <p:nvPr/>
        </p:nvSpPr>
        <p:spPr>
          <a:xfrm>
            <a:off x="827247" y="5807626"/>
            <a:ext cx="20221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Max weight = 200</a:t>
            </a:r>
          </a:p>
        </p:txBody>
      </p:sp>
    </p:spTree>
    <p:extLst>
      <p:ext uri="{BB962C8B-B14F-4D97-AF65-F5344CB8AC3E}">
        <p14:creationId xmlns:p14="http://schemas.microsoft.com/office/powerpoint/2010/main" val="3478027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3143EF-4F43-4DDB-A781-D35081C43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GA: Selection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855549-F376-4472-8FEB-FB22BAC05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2C7C3-1F9D-495C-A818-668CCDC0E8E2}" type="slidenum">
              <a:rPr lang="en-US" smtClean="0"/>
              <a:t>8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4327631-99A0-4A81-BFDC-9539BD78ACA4}"/>
              </a:ext>
            </a:extLst>
          </p:cNvPr>
          <p:cNvSpPr/>
          <p:nvPr/>
        </p:nvSpPr>
        <p:spPr>
          <a:xfrm>
            <a:off x="4635500" y="1905686"/>
            <a:ext cx="194204" cy="31697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2B970D7-95AA-45A0-BADD-2556AE38CE89}"/>
              </a:ext>
            </a:extLst>
          </p:cNvPr>
          <p:cNvSpPr/>
          <p:nvPr/>
        </p:nvSpPr>
        <p:spPr>
          <a:xfrm>
            <a:off x="4829704" y="1905686"/>
            <a:ext cx="194204" cy="31697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E1F92A7-8177-46BD-9B84-BC88D24182DA}"/>
              </a:ext>
            </a:extLst>
          </p:cNvPr>
          <p:cNvSpPr/>
          <p:nvPr/>
        </p:nvSpPr>
        <p:spPr>
          <a:xfrm>
            <a:off x="5023908" y="1905686"/>
            <a:ext cx="194204" cy="31697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484501F-0F3A-4F12-BC49-9C4EC6F17F31}"/>
              </a:ext>
            </a:extLst>
          </p:cNvPr>
          <p:cNvSpPr/>
          <p:nvPr/>
        </p:nvSpPr>
        <p:spPr>
          <a:xfrm>
            <a:off x="5218113" y="1905686"/>
            <a:ext cx="194204" cy="31697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C446A94-EC9D-467E-82CB-18FA6348F5A0}"/>
              </a:ext>
            </a:extLst>
          </p:cNvPr>
          <p:cNvSpPr/>
          <p:nvPr/>
        </p:nvSpPr>
        <p:spPr>
          <a:xfrm>
            <a:off x="5412317" y="1905686"/>
            <a:ext cx="194204" cy="31697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4B0DFD3-A2C5-453B-A704-FE704277D85D}"/>
              </a:ext>
            </a:extLst>
          </p:cNvPr>
          <p:cNvSpPr/>
          <p:nvPr/>
        </p:nvSpPr>
        <p:spPr>
          <a:xfrm>
            <a:off x="5606521" y="1905686"/>
            <a:ext cx="194204" cy="31697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E93E293-E0AE-4F1E-9C00-9649FDDE14C0}"/>
              </a:ext>
            </a:extLst>
          </p:cNvPr>
          <p:cNvSpPr/>
          <p:nvPr/>
        </p:nvSpPr>
        <p:spPr>
          <a:xfrm>
            <a:off x="5800725" y="1905686"/>
            <a:ext cx="194204" cy="31697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91CE1F0-E081-467C-B45E-56D4E020CBD5}"/>
              </a:ext>
            </a:extLst>
          </p:cNvPr>
          <p:cNvSpPr/>
          <p:nvPr/>
        </p:nvSpPr>
        <p:spPr>
          <a:xfrm>
            <a:off x="5994929" y="1905686"/>
            <a:ext cx="194204" cy="31697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7188575-8A35-49C6-B3F3-898C8A88C401}"/>
              </a:ext>
            </a:extLst>
          </p:cNvPr>
          <p:cNvSpPr/>
          <p:nvPr/>
        </p:nvSpPr>
        <p:spPr>
          <a:xfrm>
            <a:off x="6189133" y="1905686"/>
            <a:ext cx="194204" cy="31697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D1C3BF2-019D-45B6-9ECC-B87A89851795}"/>
              </a:ext>
            </a:extLst>
          </p:cNvPr>
          <p:cNvSpPr/>
          <p:nvPr/>
        </p:nvSpPr>
        <p:spPr>
          <a:xfrm>
            <a:off x="6383338" y="1905686"/>
            <a:ext cx="194204" cy="31697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CA90251-4D0C-41EF-BC3D-F826D13D5916}"/>
              </a:ext>
            </a:extLst>
          </p:cNvPr>
          <p:cNvSpPr/>
          <p:nvPr/>
        </p:nvSpPr>
        <p:spPr>
          <a:xfrm>
            <a:off x="6577542" y="1905686"/>
            <a:ext cx="194204" cy="31697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A720A88-F9E4-45A0-8955-EE23F248B565}"/>
              </a:ext>
            </a:extLst>
          </p:cNvPr>
          <p:cNvSpPr/>
          <p:nvPr/>
        </p:nvSpPr>
        <p:spPr>
          <a:xfrm>
            <a:off x="6771746" y="1905686"/>
            <a:ext cx="194204" cy="31697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81A6E3D-6429-42E5-9AD6-D7A911AF7200}"/>
              </a:ext>
            </a:extLst>
          </p:cNvPr>
          <p:cNvSpPr/>
          <p:nvPr/>
        </p:nvSpPr>
        <p:spPr>
          <a:xfrm>
            <a:off x="4635500" y="2276050"/>
            <a:ext cx="194204" cy="31697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913B200-57F5-423E-B0A3-31E100151DC7}"/>
              </a:ext>
            </a:extLst>
          </p:cNvPr>
          <p:cNvSpPr/>
          <p:nvPr/>
        </p:nvSpPr>
        <p:spPr>
          <a:xfrm>
            <a:off x="4829704" y="2276050"/>
            <a:ext cx="194204" cy="31697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3C1B6EB-DD05-4028-9874-D79B981FCF65}"/>
              </a:ext>
            </a:extLst>
          </p:cNvPr>
          <p:cNvSpPr/>
          <p:nvPr/>
        </p:nvSpPr>
        <p:spPr>
          <a:xfrm>
            <a:off x="5023908" y="2276050"/>
            <a:ext cx="194204" cy="31697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B475D62-BF19-4539-8D84-210AA364A76F}"/>
              </a:ext>
            </a:extLst>
          </p:cNvPr>
          <p:cNvSpPr/>
          <p:nvPr/>
        </p:nvSpPr>
        <p:spPr>
          <a:xfrm>
            <a:off x="5218113" y="2276050"/>
            <a:ext cx="194204" cy="31697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CFDE1EE-AFD5-472F-A1E6-F6464C20BEB9}"/>
              </a:ext>
            </a:extLst>
          </p:cNvPr>
          <p:cNvSpPr/>
          <p:nvPr/>
        </p:nvSpPr>
        <p:spPr>
          <a:xfrm>
            <a:off x="5412317" y="2276050"/>
            <a:ext cx="194204" cy="31697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D52C383-B53E-4AA8-9038-F387CD3509D7}"/>
              </a:ext>
            </a:extLst>
          </p:cNvPr>
          <p:cNvSpPr/>
          <p:nvPr/>
        </p:nvSpPr>
        <p:spPr>
          <a:xfrm>
            <a:off x="5606521" y="2276050"/>
            <a:ext cx="194204" cy="31697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7B86AA7-35B1-4135-A294-517D6285F636}"/>
              </a:ext>
            </a:extLst>
          </p:cNvPr>
          <p:cNvSpPr/>
          <p:nvPr/>
        </p:nvSpPr>
        <p:spPr>
          <a:xfrm>
            <a:off x="5800725" y="2276050"/>
            <a:ext cx="194204" cy="31697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34B4D52-1986-45CA-8038-33B2D11C6AFC}"/>
              </a:ext>
            </a:extLst>
          </p:cNvPr>
          <p:cNvSpPr/>
          <p:nvPr/>
        </p:nvSpPr>
        <p:spPr>
          <a:xfrm>
            <a:off x="5994929" y="2276050"/>
            <a:ext cx="194204" cy="31697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81F82B6-D278-43F9-913B-D21568FDEF63}"/>
              </a:ext>
            </a:extLst>
          </p:cNvPr>
          <p:cNvSpPr/>
          <p:nvPr/>
        </p:nvSpPr>
        <p:spPr>
          <a:xfrm>
            <a:off x="6189133" y="2276050"/>
            <a:ext cx="194204" cy="31697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F85F165-6840-42E8-BF5B-E52F88ED57C3}"/>
              </a:ext>
            </a:extLst>
          </p:cNvPr>
          <p:cNvSpPr/>
          <p:nvPr/>
        </p:nvSpPr>
        <p:spPr>
          <a:xfrm>
            <a:off x="6383338" y="2276050"/>
            <a:ext cx="194204" cy="31697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0FD379C-825B-4B46-8A60-6A2F3FF59643}"/>
              </a:ext>
            </a:extLst>
          </p:cNvPr>
          <p:cNvSpPr/>
          <p:nvPr/>
        </p:nvSpPr>
        <p:spPr>
          <a:xfrm>
            <a:off x="6577542" y="2276050"/>
            <a:ext cx="194204" cy="31697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845C954-B569-452E-9CEF-626B5715A9B2}"/>
              </a:ext>
            </a:extLst>
          </p:cNvPr>
          <p:cNvSpPr/>
          <p:nvPr/>
        </p:nvSpPr>
        <p:spPr>
          <a:xfrm>
            <a:off x="6771746" y="2276050"/>
            <a:ext cx="194204" cy="31697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E4C79B5-1451-4648-BC17-DF7FD7ED63F2}"/>
              </a:ext>
            </a:extLst>
          </p:cNvPr>
          <p:cNvSpPr/>
          <p:nvPr/>
        </p:nvSpPr>
        <p:spPr>
          <a:xfrm>
            <a:off x="4635500" y="2646414"/>
            <a:ext cx="194204" cy="31697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76B28F66-EBD0-414B-897E-E562C4E1C8C8}"/>
              </a:ext>
            </a:extLst>
          </p:cNvPr>
          <p:cNvSpPr/>
          <p:nvPr/>
        </p:nvSpPr>
        <p:spPr>
          <a:xfrm>
            <a:off x="4829704" y="2646414"/>
            <a:ext cx="194204" cy="31697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5809F3EA-17C2-47CE-B623-079B934D9F03}"/>
              </a:ext>
            </a:extLst>
          </p:cNvPr>
          <p:cNvSpPr/>
          <p:nvPr/>
        </p:nvSpPr>
        <p:spPr>
          <a:xfrm>
            <a:off x="5023908" y="2646414"/>
            <a:ext cx="194204" cy="31697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67FB9BBA-DB36-4EC5-B23E-73999EB59F45}"/>
              </a:ext>
            </a:extLst>
          </p:cNvPr>
          <p:cNvSpPr/>
          <p:nvPr/>
        </p:nvSpPr>
        <p:spPr>
          <a:xfrm>
            <a:off x="5218113" y="2646414"/>
            <a:ext cx="194204" cy="31697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8E2AEA0-DD10-42C4-8991-D93E73C7F3A9}"/>
              </a:ext>
            </a:extLst>
          </p:cNvPr>
          <p:cNvSpPr/>
          <p:nvPr/>
        </p:nvSpPr>
        <p:spPr>
          <a:xfrm>
            <a:off x="5412317" y="2646414"/>
            <a:ext cx="194204" cy="31697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0B8CBBD4-8831-4375-BA0C-5D264A67F862}"/>
              </a:ext>
            </a:extLst>
          </p:cNvPr>
          <p:cNvSpPr/>
          <p:nvPr/>
        </p:nvSpPr>
        <p:spPr>
          <a:xfrm>
            <a:off x="5606521" y="2646414"/>
            <a:ext cx="194204" cy="31697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9FE28D7-3E94-49F3-AD7D-0A166F7FADD1}"/>
              </a:ext>
            </a:extLst>
          </p:cNvPr>
          <p:cNvSpPr/>
          <p:nvPr/>
        </p:nvSpPr>
        <p:spPr>
          <a:xfrm>
            <a:off x="5800725" y="2646414"/>
            <a:ext cx="194204" cy="31697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321EB11A-C2DE-4280-91B9-AF8279D5C81A}"/>
              </a:ext>
            </a:extLst>
          </p:cNvPr>
          <p:cNvSpPr/>
          <p:nvPr/>
        </p:nvSpPr>
        <p:spPr>
          <a:xfrm>
            <a:off x="5994929" y="2646414"/>
            <a:ext cx="194204" cy="31697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3E6ACE4-DFBC-4E36-8E3F-620E855B22C5}"/>
              </a:ext>
            </a:extLst>
          </p:cNvPr>
          <p:cNvSpPr/>
          <p:nvPr/>
        </p:nvSpPr>
        <p:spPr>
          <a:xfrm>
            <a:off x="6189133" y="2646414"/>
            <a:ext cx="194204" cy="31697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B95229AE-CC39-4CB2-8C0F-BBDB2CEB31B6}"/>
              </a:ext>
            </a:extLst>
          </p:cNvPr>
          <p:cNvSpPr/>
          <p:nvPr/>
        </p:nvSpPr>
        <p:spPr>
          <a:xfrm>
            <a:off x="6383338" y="2646414"/>
            <a:ext cx="194204" cy="31697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838714A3-796F-40FF-B568-CE5D9D8E88DF}"/>
              </a:ext>
            </a:extLst>
          </p:cNvPr>
          <p:cNvSpPr/>
          <p:nvPr/>
        </p:nvSpPr>
        <p:spPr>
          <a:xfrm>
            <a:off x="6577542" y="2646414"/>
            <a:ext cx="194204" cy="31697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5AE45793-3208-4DD3-9F10-E29ABD8CAB69}"/>
              </a:ext>
            </a:extLst>
          </p:cNvPr>
          <p:cNvSpPr/>
          <p:nvPr/>
        </p:nvSpPr>
        <p:spPr>
          <a:xfrm>
            <a:off x="6771746" y="2646414"/>
            <a:ext cx="194204" cy="31697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0FD83360-B3DA-49D3-82D8-9CE43F2973C6}"/>
              </a:ext>
            </a:extLst>
          </p:cNvPr>
          <p:cNvSpPr/>
          <p:nvPr/>
        </p:nvSpPr>
        <p:spPr>
          <a:xfrm>
            <a:off x="4635500" y="3016778"/>
            <a:ext cx="194204" cy="31697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89F2B0CE-C7A9-492E-B180-ECB535AAC435}"/>
              </a:ext>
            </a:extLst>
          </p:cNvPr>
          <p:cNvSpPr/>
          <p:nvPr/>
        </p:nvSpPr>
        <p:spPr>
          <a:xfrm>
            <a:off x="4829704" y="3016778"/>
            <a:ext cx="194204" cy="31697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19FFEF13-F475-487F-9CF1-7976A1B45DA0}"/>
              </a:ext>
            </a:extLst>
          </p:cNvPr>
          <p:cNvSpPr/>
          <p:nvPr/>
        </p:nvSpPr>
        <p:spPr>
          <a:xfrm>
            <a:off x="5023908" y="3016778"/>
            <a:ext cx="194204" cy="31697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057A6835-B401-474B-A0ED-2B2672B67F11}"/>
              </a:ext>
            </a:extLst>
          </p:cNvPr>
          <p:cNvSpPr/>
          <p:nvPr/>
        </p:nvSpPr>
        <p:spPr>
          <a:xfrm>
            <a:off x="5218113" y="3016778"/>
            <a:ext cx="194204" cy="31697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23342ACD-7C2E-45DB-844C-659AF633226E}"/>
              </a:ext>
            </a:extLst>
          </p:cNvPr>
          <p:cNvSpPr/>
          <p:nvPr/>
        </p:nvSpPr>
        <p:spPr>
          <a:xfrm>
            <a:off x="5412317" y="3016778"/>
            <a:ext cx="194204" cy="31697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95FD796A-EEDD-47EB-B6E4-A864AC04F2BC}"/>
              </a:ext>
            </a:extLst>
          </p:cNvPr>
          <p:cNvSpPr/>
          <p:nvPr/>
        </p:nvSpPr>
        <p:spPr>
          <a:xfrm>
            <a:off x="5606521" y="3016778"/>
            <a:ext cx="194204" cy="31697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33F459BE-BB68-4935-9F02-6ECDF129313F}"/>
              </a:ext>
            </a:extLst>
          </p:cNvPr>
          <p:cNvSpPr/>
          <p:nvPr/>
        </p:nvSpPr>
        <p:spPr>
          <a:xfrm>
            <a:off x="5800725" y="3016778"/>
            <a:ext cx="194204" cy="31697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C62CF6C0-83CC-4E58-908A-3E26029A4676}"/>
              </a:ext>
            </a:extLst>
          </p:cNvPr>
          <p:cNvSpPr/>
          <p:nvPr/>
        </p:nvSpPr>
        <p:spPr>
          <a:xfrm>
            <a:off x="5994929" y="3016778"/>
            <a:ext cx="194204" cy="31697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43B95D8B-B800-4C1C-9408-936CDCF604DE}"/>
              </a:ext>
            </a:extLst>
          </p:cNvPr>
          <p:cNvSpPr/>
          <p:nvPr/>
        </p:nvSpPr>
        <p:spPr>
          <a:xfrm>
            <a:off x="6189133" y="3016778"/>
            <a:ext cx="194204" cy="31697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95BB38C0-1F06-4AE0-B555-8F25FC01D96D}"/>
              </a:ext>
            </a:extLst>
          </p:cNvPr>
          <p:cNvSpPr/>
          <p:nvPr/>
        </p:nvSpPr>
        <p:spPr>
          <a:xfrm>
            <a:off x="6383338" y="3016778"/>
            <a:ext cx="194204" cy="31697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97EB49E8-948C-43D3-9E45-9408E8C9C21D}"/>
              </a:ext>
            </a:extLst>
          </p:cNvPr>
          <p:cNvSpPr/>
          <p:nvPr/>
        </p:nvSpPr>
        <p:spPr>
          <a:xfrm>
            <a:off x="6577542" y="3016778"/>
            <a:ext cx="194204" cy="31697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DCBA464B-BACA-4D2F-B697-0BC424B1A9AA}"/>
              </a:ext>
            </a:extLst>
          </p:cNvPr>
          <p:cNvSpPr/>
          <p:nvPr/>
        </p:nvSpPr>
        <p:spPr>
          <a:xfrm>
            <a:off x="6771746" y="3016778"/>
            <a:ext cx="194204" cy="31697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69" name="Double Bracket 68">
            <a:extLst>
              <a:ext uri="{FF2B5EF4-FFF2-40B4-BE49-F238E27FC236}">
                <a16:creationId xmlns:a16="http://schemas.microsoft.com/office/drawing/2014/main" id="{14FF21C9-EF04-4BCF-ACBF-B8A9C741C04E}"/>
              </a:ext>
            </a:extLst>
          </p:cNvPr>
          <p:cNvSpPr/>
          <p:nvPr/>
        </p:nvSpPr>
        <p:spPr>
          <a:xfrm>
            <a:off x="4502150" y="1780457"/>
            <a:ext cx="2541588" cy="1648543"/>
          </a:xfrm>
          <a:prstGeom prst="bracketPair">
            <a:avLst>
              <a:gd name="adj" fmla="val 494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13F41F67-8B10-4329-A36F-E5089D51EFD4}"/>
              </a:ext>
            </a:extLst>
          </p:cNvPr>
          <p:cNvSpPr txBox="1"/>
          <p:nvPr/>
        </p:nvSpPr>
        <p:spPr>
          <a:xfrm>
            <a:off x="3209358" y="2281563"/>
            <a:ext cx="1362642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Initial Generation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191EF8F3-AE54-4B28-BD6A-7037B38ADE5E}"/>
              </a:ext>
            </a:extLst>
          </p:cNvPr>
          <p:cNvSpPr txBox="1"/>
          <p:nvPr/>
        </p:nvSpPr>
        <p:spPr>
          <a:xfrm>
            <a:off x="7081793" y="1894896"/>
            <a:ext cx="1334724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600" dirty="0"/>
              <a:t>$275, 195 kg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0CF75375-620E-46A7-B9E2-DB8F261AD1B1}"/>
              </a:ext>
            </a:extLst>
          </p:cNvPr>
          <p:cNvSpPr txBox="1"/>
          <p:nvPr/>
        </p:nvSpPr>
        <p:spPr>
          <a:xfrm>
            <a:off x="7081793" y="2269546"/>
            <a:ext cx="1334724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600" dirty="0"/>
              <a:t>$585, 170 kg</a:t>
            </a:r>
          </a:p>
        </p:txBody>
      </p:sp>
      <p:graphicFrame>
        <p:nvGraphicFramePr>
          <p:cNvPr id="77" name="Table 8">
            <a:extLst>
              <a:ext uri="{FF2B5EF4-FFF2-40B4-BE49-F238E27FC236}">
                <a16:creationId xmlns:a16="http://schemas.microsoft.com/office/drawing/2014/main" id="{8A7C881B-5038-40DE-8FE5-A0E9C07FA55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75677560"/>
              </p:ext>
            </p:extLst>
          </p:nvPr>
        </p:nvGraphicFramePr>
        <p:xfrm>
          <a:off x="628651" y="1768604"/>
          <a:ext cx="2419350" cy="3964701"/>
        </p:xfrm>
        <a:graphic>
          <a:graphicData uri="http://schemas.openxmlformats.org/drawingml/2006/table">
            <a:tbl>
              <a:tblPr firstRow="1">
                <a:tableStyleId>{9D7B26C5-4107-4FEC-AEDC-1716B250A1EF}</a:tableStyleId>
              </a:tblPr>
              <a:tblGrid>
                <a:gridCol w="806450">
                  <a:extLst>
                    <a:ext uri="{9D8B030D-6E8A-4147-A177-3AD203B41FA5}">
                      <a16:colId xmlns:a16="http://schemas.microsoft.com/office/drawing/2014/main" val="4181870029"/>
                    </a:ext>
                  </a:extLst>
                </a:gridCol>
                <a:gridCol w="806450">
                  <a:extLst>
                    <a:ext uri="{9D8B030D-6E8A-4147-A177-3AD203B41FA5}">
                      <a16:colId xmlns:a16="http://schemas.microsoft.com/office/drawing/2014/main" val="1015167329"/>
                    </a:ext>
                  </a:extLst>
                </a:gridCol>
                <a:gridCol w="806450">
                  <a:extLst>
                    <a:ext uri="{9D8B030D-6E8A-4147-A177-3AD203B41FA5}">
                      <a16:colId xmlns:a16="http://schemas.microsoft.com/office/drawing/2014/main" val="3592263807"/>
                    </a:ext>
                  </a:extLst>
                </a:gridCol>
              </a:tblGrid>
              <a:tr h="304977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Weight</a:t>
                      </a:r>
                      <a:endParaRPr lang="en-US" sz="1200" b="1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Value</a:t>
                      </a:r>
                      <a:endParaRPr lang="en-US" sz="1200" b="1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V/W</a:t>
                      </a:r>
                      <a:endParaRPr lang="en-US" sz="1200" b="1" dirty="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347961"/>
                  </a:ext>
                </a:extLst>
              </a:tr>
              <a:tr h="304977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15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 kern="1200" dirty="0">
                          <a:solidFill>
                            <a:srgbClr val="000000"/>
                          </a:solidFill>
                          <a:effectLst/>
                        </a:rPr>
                        <a:t>0.800</a:t>
                      </a:r>
                      <a:endParaRPr lang="en-US" sz="16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0" marB="0" anchor="ctr"/>
                </a:tc>
                <a:extLst>
                  <a:ext uri="{0D108BD9-81ED-4DB2-BD59-A6C34878D82A}">
                    <a16:rowId xmlns:a16="http://schemas.microsoft.com/office/drawing/2014/main" val="3923118168"/>
                  </a:ext>
                </a:extLst>
              </a:tr>
              <a:tr h="304977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90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15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 kern="1200" dirty="0">
                          <a:solidFill>
                            <a:srgbClr val="000000"/>
                          </a:solidFill>
                          <a:effectLst/>
                        </a:rPr>
                        <a:t>0.167</a:t>
                      </a:r>
                      <a:endParaRPr lang="en-US" sz="16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0" marB="0" anchor="ctr"/>
                </a:tc>
                <a:extLst>
                  <a:ext uri="{0D108BD9-81ED-4DB2-BD59-A6C34878D82A}">
                    <a16:rowId xmlns:a16="http://schemas.microsoft.com/office/drawing/2014/main" val="2165245809"/>
                  </a:ext>
                </a:extLst>
              </a:tr>
              <a:tr h="304977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 20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120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 kern="1200" dirty="0">
                          <a:solidFill>
                            <a:srgbClr val="000000"/>
                          </a:solidFill>
                          <a:effectLst/>
                        </a:rPr>
                        <a:t>6.000</a:t>
                      </a:r>
                      <a:endParaRPr lang="en-US" sz="16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0" marB="0" anchor="ctr"/>
                </a:tc>
                <a:extLst>
                  <a:ext uri="{0D108BD9-81ED-4DB2-BD59-A6C34878D82A}">
                    <a16:rowId xmlns:a16="http://schemas.microsoft.com/office/drawing/2014/main" val="2524687066"/>
                  </a:ext>
                </a:extLst>
              </a:tr>
              <a:tr h="304977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120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720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 kern="1200" dirty="0">
                          <a:solidFill>
                            <a:srgbClr val="000000"/>
                          </a:solidFill>
                          <a:effectLst/>
                        </a:rPr>
                        <a:t>6.000</a:t>
                      </a:r>
                      <a:endParaRPr lang="en-US" sz="16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0" marB="0" anchor="ctr"/>
                </a:tc>
                <a:extLst>
                  <a:ext uri="{0D108BD9-81ED-4DB2-BD59-A6C34878D82A}">
                    <a16:rowId xmlns:a16="http://schemas.microsoft.com/office/drawing/2014/main" val="3094148564"/>
                  </a:ext>
                </a:extLst>
              </a:tr>
              <a:tr h="304977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25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30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 kern="1200" dirty="0">
                          <a:solidFill>
                            <a:srgbClr val="000000"/>
                          </a:solidFill>
                          <a:effectLst/>
                        </a:rPr>
                        <a:t>1.200</a:t>
                      </a:r>
                      <a:endParaRPr lang="en-US" sz="16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0" marB="0" anchor="ctr"/>
                </a:tc>
                <a:extLst>
                  <a:ext uri="{0D108BD9-81ED-4DB2-BD59-A6C34878D82A}">
                    <a16:rowId xmlns:a16="http://schemas.microsoft.com/office/drawing/2014/main" val="2689613283"/>
                  </a:ext>
                </a:extLst>
              </a:tr>
              <a:tr h="304977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40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240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 kern="1200" dirty="0">
                          <a:solidFill>
                            <a:srgbClr val="000000"/>
                          </a:solidFill>
                          <a:effectLst/>
                        </a:rPr>
                        <a:t>6.000</a:t>
                      </a:r>
                      <a:endParaRPr lang="en-US" sz="16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0" marB="0" anchor="ctr"/>
                </a:tc>
                <a:extLst>
                  <a:ext uri="{0D108BD9-81ED-4DB2-BD59-A6C34878D82A}">
                    <a16:rowId xmlns:a16="http://schemas.microsoft.com/office/drawing/2014/main" val="2481815068"/>
                  </a:ext>
                </a:extLst>
              </a:tr>
              <a:tr h="304977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20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120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 kern="1200" dirty="0">
                          <a:solidFill>
                            <a:srgbClr val="000000"/>
                          </a:solidFill>
                          <a:effectLst/>
                        </a:rPr>
                        <a:t>6.000</a:t>
                      </a:r>
                      <a:endParaRPr lang="en-US" sz="16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0" marB="0" anchor="ctr"/>
                </a:tc>
                <a:extLst>
                  <a:ext uri="{0D108BD9-81ED-4DB2-BD59-A6C34878D82A}">
                    <a16:rowId xmlns:a16="http://schemas.microsoft.com/office/drawing/2014/main" val="3173165351"/>
                  </a:ext>
                </a:extLst>
              </a:tr>
              <a:tr h="304977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50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20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 kern="1200">
                          <a:solidFill>
                            <a:srgbClr val="000000"/>
                          </a:solidFill>
                          <a:effectLst/>
                        </a:rPr>
                        <a:t>0.400</a:t>
                      </a:r>
                      <a:endParaRPr lang="en-US" sz="1600" b="0" i="0" u="none" strike="noStrike" kern="120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0" marB="0" anchor="ctr"/>
                </a:tc>
                <a:extLst>
                  <a:ext uri="{0D108BD9-81ED-4DB2-BD59-A6C34878D82A}">
                    <a16:rowId xmlns:a16="http://schemas.microsoft.com/office/drawing/2014/main" val="267340707"/>
                  </a:ext>
                </a:extLst>
              </a:tr>
              <a:tr h="304977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30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20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 kern="1200" dirty="0">
                          <a:solidFill>
                            <a:srgbClr val="000000"/>
                          </a:solidFill>
                          <a:effectLst/>
                        </a:rPr>
                        <a:t>0.667</a:t>
                      </a:r>
                      <a:endParaRPr lang="en-US" sz="16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0" marB="0" anchor="ctr"/>
                </a:tc>
                <a:extLst>
                  <a:ext uri="{0D108BD9-81ED-4DB2-BD59-A6C34878D82A}">
                    <a16:rowId xmlns:a16="http://schemas.microsoft.com/office/drawing/2014/main" val="1732862351"/>
                  </a:ext>
                </a:extLst>
              </a:tr>
              <a:tr h="304977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20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18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 kern="1200" dirty="0">
                          <a:solidFill>
                            <a:srgbClr val="000000"/>
                          </a:solidFill>
                          <a:effectLst/>
                        </a:rPr>
                        <a:t>0.900</a:t>
                      </a:r>
                      <a:endParaRPr lang="en-US" sz="16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0" marB="0" anchor="ctr"/>
                </a:tc>
                <a:extLst>
                  <a:ext uri="{0D108BD9-81ED-4DB2-BD59-A6C34878D82A}">
                    <a16:rowId xmlns:a16="http://schemas.microsoft.com/office/drawing/2014/main" val="3208433983"/>
                  </a:ext>
                </a:extLst>
              </a:tr>
              <a:tr h="304977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35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55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 kern="1200" dirty="0">
                          <a:solidFill>
                            <a:srgbClr val="000000"/>
                          </a:solidFill>
                          <a:effectLst/>
                        </a:rPr>
                        <a:t>1.571</a:t>
                      </a:r>
                      <a:endParaRPr lang="en-US" sz="16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0" marB="0" anchor="ctr"/>
                </a:tc>
                <a:extLst>
                  <a:ext uri="{0D108BD9-81ED-4DB2-BD59-A6C34878D82A}">
                    <a16:rowId xmlns:a16="http://schemas.microsoft.com/office/drawing/2014/main" val="2613837334"/>
                  </a:ext>
                </a:extLst>
              </a:tr>
              <a:tr h="304977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191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1147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 kern="1200" dirty="0">
                          <a:solidFill>
                            <a:srgbClr val="000000"/>
                          </a:solidFill>
                          <a:effectLst/>
                        </a:rPr>
                        <a:t>6.005</a:t>
                      </a:r>
                      <a:endParaRPr lang="en-US" sz="16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0" marB="0" anchor="ctr"/>
                </a:tc>
                <a:extLst>
                  <a:ext uri="{0D108BD9-81ED-4DB2-BD59-A6C34878D82A}">
                    <a16:rowId xmlns:a16="http://schemas.microsoft.com/office/drawing/2014/main" val="4016850452"/>
                  </a:ext>
                </a:extLst>
              </a:tr>
            </a:tbl>
          </a:graphicData>
        </a:graphic>
      </p:graphicFrame>
      <p:sp>
        <p:nvSpPr>
          <p:cNvPr id="78" name="TextBox 77">
            <a:extLst>
              <a:ext uri="{FF2B5EF4-FFF2-40B4-BE49-F238E27FC236}">
                <a16:creationId xmlns:a16="http://schemas.microsoft.com/office/drawing/2014/main" id="{5FED2567-125F-44FC-A00C-26FFC56F4030}"/>
              </a:ext>
            </a:extLst>
          </p:cNvPr>
          <p:cNvSpPr txBox="1"/>
          <p:nvPr/>
        </p:nvSpPr>
        <p:spPr>
          <a:xfrm>
            <a:off x="827247" y="5807626"/>
            <a:ext cx="20221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Max weight = 200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5E9F3E9A-8DCA-43C1-BDED-9ADEE786200A}"/>
              </a:ext>
            </a:extLst>
          </p:cNvPr>
          <p:cNvSpPr txBox="1"/>
          <p:nvPr/>
        </p:nvSpPr>
        <p:spPr>
          <a:xfrm>
            <a:off x="7081793" y="2635624"/>
            <a:ext cx="1334724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600" dirty="0"/>
              <a:t>$287, 195 kg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EB3F671A-FA2D-4513-9ED2-90BCCA680FF2}"/>
              </a:ext>
            </a:extLst>
          </p:cNvPr>
          <p:cNvSpPr txBox="1"/>
          <p:nvPr/>
        </p:nvSpPr>
        <p:spPr>
          <a:xfrm>
            <a:off x="7081793" y="3001702"/>
            <a:ext cx="1445332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600" dirty="0"/>
              <a:t>$1147, 191 kg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AA32EDF5-C3D1-40BF-80D3-50DBFA038E5D}"/>
              </a:ext>
            </a:extLst>
          </p:cNvPr>
          <p:cNvSpPr/>
          <p:nvPr/>
        </p:nvSpPr>
        <p:spPr>
          <a:xfrm>
            <a:off x="4635500" y="4365837"/>
            <a:ext cx="194204" cy="31697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07B6283B-D8D2-4FDC-A6E6-BA9D1D7DB700}"/>
              </a:ext>
            </a:extLst>
          </p:cNvPr>
          <p:cNvSpPr/>
          <p:nvPr/>
        </p:nvSpPr>
        <p:spPr>
          <a:xfrm>
            <a:off x="4829704" y="4365837"/>
            <a:ext cx="194204" cy="31697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698BA678-1E19-47DA-B0CA-84E4B715D4D0}"/>
              </a:ext>
            </a:extLst>
          </p:cNvPr>
          <p:cNvSpPr/>
          <p:nvPr/>
        </p:nvSpPr>
        <p:spPr>
          <a:xfrm>
            <a:off x="5023908" y="4365837"/>
            <a:ext cx="194204" cy="31697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B45EE20F-88D4-481B-AF9F-EA1772863838}"/>
              </a:ext>
            </a:extLst>
          </p:cNvPr>
          <p:cNvSpPr/>
          <p:nvPr/>
        </p:nvSpPr>
        <p:spPr>
          <a:xfrm>
            <a:off x="5218113" y="4365837"/>
            <a:ext cx="194204" cy="31697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A3211548-27E7-4926-A360-50E189F68957}"/>
              </a:ext>
            </a:extLst>
          </p:cNvPr>
          <p:cNvSpPr/>
          <p:nvPr/>
        </p:nvSpPr>
        <p:spPr>
          <a:xfrm>
            <a:off x="5412317" y="4365837"/>
            <a:ext cx="194204" cy="31697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4A50B1F8-C569-4188-A6B1-82102B83EA07}"/>
              </a:ext>
            </a:extLst>
          </p:cNvPr>
          <p:cNvSpPr/>
          <p:nvPr/>
        </p:nvSpPr>
        <p:spPr>
          <a:xfrm>
            <a:off x="5606521" y="4365837"/>
            <a:ext cx="194204" cy="31697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FE08B3C0-C743-4216-985B-EDD03184F910}"/>
              </a:ext>
            </a:extLst>
          </p:cNvPr>
          <p:cNvSpPr/>
          <p:nvPr/>
        </p:nvSpPr>
        <p:spPr>
          <a:xfrm>
            <a:off x="5800725" y="4365837"/>
            <a:ext cx="194204" cy="31697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EE30A449-BF45-4A5F-8B84-8B2576600551}"/>
              </a:ext>
            </a:extLst>
          </p:cNvPr>
          <p:cNvSpPr/>
          <p:nvPr/>
        </p:nvSpPr>
        <p:spPr>
          <a:xfrm>
            <a:off x="5994929" y="4365837"/>
            <a:ext cx="194204" cy="31697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0559DA71-F8B9-4FEE-AEC0-9D0E3AF141D2}"/>
              </a:ext>
            </a:extLst>
          </p:cNvPr>
          <p:cNvSpPr/>
          <p:nvPr/>
        </p:nvSpPr>
        <p:spPr>
          <a:xfrm>
            <a:off x="6189133" y="4365837"/>
            <a:ext cx="194204" cy="31697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2FC704C1-52C4-40F0-992F-92501B759FEA}"/>
              </a:ext>
            </a:extLst>
          </p:cNvPr>
          <p:cNvSpPr/>
          <p:nvPr/>
        </p:nvSpPr>
        <p:spPr>
          <a:xfrm>
            <a:off x="6383338" y="4365837"/>
            <a:ext cx="194204" cy="31697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A07340BD-4A49-4D39-8486-C23D7C8E7A9E}"/>
              </a:ext>
            </a:extLst>
          </p:cNvPr>
          <p:cNvSpPr/>
          <p:nvPr/>
        </p:nvSpPr>
        <p:spPr>
          <a:xfrm>
            <a:off x="6577542" y="4365837"/>
            <a:ext cx="194204" cy="31697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A8DC2994-81A6-4D78-ABCD-5BD2601FF336}"/>
              </a:ext>
            </a:extLst>
          </p:cNvPr>
          <p:cNvSpPr/>
          <p:nvPr/>
        </p:nvSpPr>
        <p:spPr>
          <a:xfrm>
            <a:off x="6771746" y="4365837"/>
            <a:ext cx="194204" cy="31697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D8ABFA57-52B1-456A-BC18-D6E7D8A6E9A1}"/>
              </a:ext>
            </a:extLst>
          </p:cNvPr>
          <p:cNvSpPr/>
          <p:nvPr/>
        </p:nvSpPr>
        <p:spPr>
          <a:xfrm>
            <a:off x="4635500" y="4736201"/>
            <a:ext cx="194204" cy="31697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FC34A58A-9794-449B-A484-0581D46989BE}"/>
              </a:ext>
            </a:extLst>
          </p:cNvPr>
          <p:cNvSpPr/>
          <p:nvPr/>
        </p:nvSpPr>
        <p:spPr>
          <a:xfrm>
            <a:off x="4829704" y="4736201"/>
            <a:ext cx="194204" cy="31697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F4EAFCAB-F603-4850-B992-5CB89E7E5D86}"/>
              </a:ext>
            </a:extLst>
          </p:cNvPr>
          <p:cNvSpPr/>
          <p:nvPr/>
        </p:nvSpPr>
        <p:spPr>
          <a:xfrm>
            <a:off x="5023908" y="4736201"/>
            <a:ext cx="194204" cy="31697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61A4640C-B4C1-4AC0-A3B5-68D40D1214F2}"/>
              </a:ext>
            </a:extLst>
          </p:cNvPr>
          <p:cNvSpPr/>
          <p:nvPr/>
        </p:nvSpPr>
        <p:spPr>
          <a:xfrm>
            <a:off x="5218113" y="4736201"/>
            <a:ext cx="194204" cy="31697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D1D7DDF7-E4C8-4AD7-B814-9BD303665DD9}"/>
              </a:ext>
            </a:extLst>
          </p:cNvPr>
          <p:cNvSpPr/>
          <p:nvPr/>
        </p:nvSpPr>
        <p:spPr>
          <a:xfrm>
            <a:off x="5412317" y="4736201"/>
            <a:ext cx="194204" cy="31697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FF5CC126-48BB-465D-9107-E8E6B1580202}"/>
              </a:ext>
            </a:extLst>
          </p:cNvPr>
          <p:cNvSpPr/>
          <p:nvPr/>
        </p:nvSpPr>
        <p:spPr>
          <a:xfrm>
            <a:off x="5606521" y="4736201"/>
            <a:ext cx="194204" cy="31697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82AA94FB-F74C-4751-B9F2-41BE4722241F}"/>
              </a:ext>
            </a:extLst>
          </p:cNvPr>
          <p:cNvSpPr/>
          <p:nvPr/>
        </p:nvSpPr>
        <p:spPr>
          <a:xfrm>
            <a:off x="5800725" y="4736201"/>
            <a:ext cx="194204" cy="31697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E6606DDB-7E38-46FC-99C6-9117E612E620}"/>
              </a:ext>
            </a:extLst>
          </p:cNvPr>
          <p:cNvSpPr/>
          <p:nvPr/>
        </p:nvSpPr>
        <p:spPr>
          <a:xfrm>
            <a:off x="5994929" y="4736201"/>
            <a:ext cx="194204" cy="31697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644A865F-711F-464A-83C8-7DB5CE9FB0AF}"/>
              </a:ext>
            </a:extLst>
          </p:cNvPr>
          <p:cNvSpPr/>
          <p:nvPr/>
        </p:nvSpPr>
        <p:spPr>
          <a:xfrm>
            <a:off x="6189133" y="4736201"/>
            <a:ext cx="194204" cy="31697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4038797C-AA1D-4BE6-B98E-42FD074D9E66}"/>
              </a:ext>
            </a:extLst>
          </p:cNvPr>
          <p:cNvSpPr/>
          <p:nvPr/>
        </p:nvSpPr>
        <p:spPr>
          <a:xfrm>
            <a:off x="6383338" y="4736201"/>
            <a:ext cx="194204" cy="31697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E04D506F-B288-4C5A-9642-E174452E2A64}"/>
              </a:ext>
            </a:extLst>
          </p:cNvPr>
          <p:cNvSpPr/>
          <p:nvPr/>
        </p:nvSpPr>
        <p:spPr>
          <a:xfrm>
            <a:off x="6577542" y="4736201"/>
            <a:ext cx="194204" cy="31697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E334AA2C-BD10-43BF-A878-91A24D1AB6AC}"/>
              </a:ext>
            </a:extLst>
          </p:cNvPr>
          <p:cNvSpPr/>
          <p:nvPr/>
        </p:nvSpPr>
        <p:spPr>
          <a:xfrm>
            <a:off x="6771746" y="4736201"/>
            <a:ext cx="194204" cy="31697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7816539A-8F20-49FB-98A8-AC46F11E2D25}"/>
              </a:ext>
            </a:extLst>
          </p:cNvPr>
          <p:cNvSpPr/>
          <p:nvPr/>
        </p:nvSpPr>
        <p:spPr>
          <a:xfrm>
            <a:off x="4635500" y="5106565"/>
            <a:ext cx="194204" cy="31697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FC906CFA-1F48-49A7-B090-17C6B0BE9AC1}"/>
              </a:ext>
            </a:extLst>
          </p:cNvPr>
          <p:cNvSpPr/>
          <p:nvPr/>
        </p:nvSpPr>
        <p:spPr>
          <a:xfrm>
            <a:off x="4829704" y="5106565"/>
            <a:ext cx="194204" cy="31697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1DCC1B65-688C-4DCC-9A35-AA7CD3F78BE7}"/>
              </a:ext>
            </a:extLst>
          </p:cNvPr>
          <p:cNvSpPr/>
          <p:nvPr/>
        </p:nvSpPr>
        <p:spPr>
          <a:xfrm>
            <a:off x="5023908" y="5106565"/>
            <a:ext cx="194204" cy="31697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6AC43515-99EA-41AE-B845-597E4B502817}"/>
              </a:ext>
            </a:extLst>
          </p:cNvPr>
          <p:cNvSpPr/>
          <p:nvPr/>
        </p:nvSpPr>
        <p:spPr>
          <a:xfrm>
            <a:off x="5218113" y="5106565"/>
            <a:ext cx="194204" cy="31697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A6814099-2CA6-4CA6-9D7E-042E6D6BC301}"/>
              </a:ext>
            </a:extLst>
          </p:cNvPr>
          <p:cNvSpPr/>
          <p:nvPr/>
        </p:nvSpPr>
        <p:spPr>
          <a:xfrm>
            <a:off x="5412317" y="5106565"/>
            <a:ext cx="194204" cy="31697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F67ED0E2-A9EC-4EA6-9E94-0973D9F65C92}"/>
              </a:ext>
            </a:extLst>
          </p:cNvPr>
          <p:cNvSpPr/>
          <p:nvPr/>
        </p:nvSpPr>
        <p:spPr>
          <a:xfrm>
            <a:off x="5606521" y="5106565"/>
            <a:ext cx="194204" cy="31697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F21E8E18-8E8E-44D2-9BDE-7998CA38E916}"/>
              </a:ext>
            </a:extLst>
          </p:cNvPr>
          <p:cNvSpPr/>
          <p:nvPr/>
        </p:nvSpPr>
        <p:spPr>
          <a:xfrm>
            <a:off x="5800725" y="5106565"/>
            <a:ext cx="194204" cy="31697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1011E6CA-76A2-49D7-A980-70ED67C9C83F}"/>
              </a:ext>
            </a:extLst>
          </p:cNvPr>
          <p:cNvSpPr/>
          <p:nvPr/>
        </p:nvSpPr>
        <p:spPr>
          <a:xfrm>
            <a:off x="5994929" y="5106565"/>
            <a:ext cx="194204" cy="31697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E1873BDD-4FA0-420B-85A9-062DB833C472}"/>
              </a:ext>
            </a:extLst>
          </p:cNvPr>
          <p:cNvSpPr/>
          <p:nvPr/>
        </p:nvSpPr>
        <p:spPr>
          <a:xfrm>
            <a:off x="6189133" y="5106565"/>
            <a:ext cx="194204" cy="31697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AB77E7BB-E650-4436-895F-F3CA91B31C16}"/>
              </a:ext>
            </a:extLst>
          </p:cNvPr>
          <p:cNvSpPr/>
          <p:nvPr/>
        </p:nvSpPr>
        <p:spPr>
          <a:xfrm>
            <a:off x="6383338" y="5106565"/>
            <a:ext cx="194204" cy="31697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FF449AF2-1FD6-4C87-B459-3D7721B892FC}"/>
              </a:ext>
            </a:extLst>
          </p:cNvPr>
          <p:cNvSpPr/>
          <p:nvPr/>
        </p:nvSpPr>
        <p:spPr>
          <a:xfrm>
            <a:off x="6577542" y="5106565"/>
            <a:ext cx="194204" cy="31697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1F28181D-FE23-454B-BD19-C6DB1739342B}"/>
              </a:ext>
            </a:extLst>
          </p:cNvPr>
          <p:cNvSpPr/>
          <p:nvPr/>
        </p:nvSpPr>
        <p:spPr>
          <a:xfrm>
            <a:off x="6771746" y="5106565"/>
            <a:ext cx="194204" cy="31697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1A49DC7B-04F1-4058-B965-20839B8CC145}"/>
              </a:ext>
            </a:extLst>
          </p:cNvPr>
          <p:cNvSpPr/>
          <p:nvPr/>
        </p:nvSpPr>
        <p:spPr>
          <a:xfrm>
            <a:off x="4635500" y="5476929"/>
            <a:ext cx="194204" cy="31697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591492B7-7942-40B3-86AF-3AC7FA2CEF76}"/>
              </a:ext>
            </a:extLst>
          </p:cNvPr>
          <p:cNvSpPr/>
          <p:nvPr/>
        </p:nvSpPr>
        <p:spPr>
          <a:xfrm>
            <a:off x="4829704" y="5476929"/>
            <a:ext cx="194204" cy="31697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B91CDC63-93B3-4CFA-BC2E-E454DE7A3CD1}"/>
              </a:ext>
            </a:extLst>
          </p:cNvPr>
          <p:cNvSpPr/>
          <p:nvPr/>
        </p:nvSpPr>
        <p:spPr>
          <a:xfrm>
            <a:off x="5023908" y="5476929"/>
            <a:ext cx="194204" cy="31697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9E7C55B8-173D-4843-A0F7-0DB8CE04E899}"/>
              </a:ext>
            </a:extLst>
          </p:cNvPr>
          <p:cNvSpPr/>
          <p:nvPr/>
        </p:nvSpPr>
        <p:spPr>
          <a:xfrm>
            <a:off x="5218113" y="5476929"/>
            <a:ext cx="194204" cy="31697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07B9C2CE-7E68-4515-A46D-4EBD990DDF83}"/>
              </a:ext>
            </a:extLst>
          </p:cNvPr>
          <p:cNvSpPr/>
          <p:nvPr/>
        </p:nvSpPr>
        <p:spPr>
          <a:xfrm>
            <a:off x="5412317" y="5476929"/>
            <a:ext cx="194204" cy="31697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FB659B43-684D-4332-9620-3E31708E1435}"/>
              </a:ext>
            </a:extLst>
          </p:cNvPr>
          <p:cNvSpPr/>
          <p:nvPr/>
        </p:nvSpPr>
        <p:spPr>
          <a:xfrm>
            <a:off x="5606521" y="5476929"/>
            <a:ext cx="194204" cy="31697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B6C49ED6-99C4-4168-838F-AE8E5095E511}"/>
              </a:ext>
            </a:extLst>
          </p:cNvPr>
          <p:cNvSpPr/>
          <p:nvPr/>
        </p:nvSpPr>
        <p:spPr>
          <a:xfrm>
            <a:off x="5800725" y="5476929"/>
            <a:ext cx="194204" cy="31697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DC4D3A7B-1CB6-47A7-B408-1FFCD913F20D}"/>
              </a:ext>
            </a:extLst>
          </p:cNvPr>
          <p:cNvSpPr/>
          <p:nvPr/>
        </p:nvSpPr>
        <p:spPr>
          <a:xfrm>
            <a:off x="5994929" y="5476929"/>
            <a:ext cx="194204" cy="31697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6CC155EA-61D4-4D46-8A0C-7C9F22893810}"/>
              </a:ext>
            </a:extLst>
          </p:cNvPr>
          <p:cNvSpPr/>
          <p:nvPr/>
        </p:nvSpPr>
        <p:spPr>
          <a:xfrm>
            <a:off x="6189133" y="5476929"/>
            <a:ext cx="194204" cy="31697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FA325996-1692-4A20-877D-CED585050450}"/>
              </a:ext>
            </a:extLst>
          </p:cNvPr>
          <p:cNvSpPr/>
          <p:nvPr/>
        </p:nvSpPr>
        <p:spPr>
          <a:xfrm>
            <a:off x="6383338" y="5476929"/>
            <a:ext cx="194204" cy="31697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2ED17642-02FD-4ED3-B204-2CBFF6AD9A8A}"/>
              </a:ext>
            </a:extLst>
          </p:cNvPr>
          <p:cNvSpPr/>
          <p:nvPr/>
        </p:nvSpPr>
        <p:spPr>
          <a:xfrm>
            <a:off x="6577542" y="5476929"/>
            <a:ext cx="194204" cy="31697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4EC685D5-88C0-497E-B105-A133D630E84D}"/>
              </a:ext>
            </a:extLst>
          </p:cNvPr>
          <p:cNvSpPr/>
          <p:nvPr/>
        </p:nvSpPr>
        <p:spPr>
          <a:xfrm>
            <a:off x="6771746" y="5476929"/>
            <a:ext cx="194204" cy="31697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29" name="Double Bracket 128">
            <a:extLst>
              <a:ext uri="{FF2B5EF4-FFF2-40B4-BE49-F238E27FC236}">
                <a16:creationId xmlns:a16="http://schemas.microsoft.com/office/drawing/2014/main" id="{3E60F483-CEDC-49ED-9EFD-D8C0D2DE4537}"/>
              </a:ext>
            </a:extLst>
          </p:cNvPr>
          <p:cNvSpPr/>
          <p:nvPr/>
        </p:nvSpPr>
        <p:spPr>
          <a:xfrm>
            <a:off x="4502150" y="4240608"/>
            <a:ext cx="2541588" cy="1648543"/>
          </a:xfrm>
          <a:prstGeom prst="bracketPair">
            <a:avLst>
              <a:gd name="adj" fmla="val 494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63FD0FA3-BF77-422F-8C99-F179F42F4DB9}"/>
              </a:ext>
            </a:extLst>
          </p:cNvPr>
          <p:cNvSpPr txBox="1"/>
          <p:nvPr/>
        </p:nvSpPr>
        <p:spPr>
          <a:xfrm>
            <a:off x="3209358" y="4880213"/>
            <a:ext cx="136264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Selection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6502E64F-D102-4BA7-8FE7-E2A3334671DD}"/>
              </a:ext>
            </a:extLst>
          </p:cNvPr>
          <p:cNvSpPr txBox="1"/>
          <p:nvPr/>
        </p:nvSpPr>
        <p:spPr>
          <a:xfrm>
            <a:off x="7081793" y="4355047"/>
            <a:ext cx="1334724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600" dirty="0"/>
              <a:t>$275, 195 kg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7A3750BE-56A2-4F76-B8D2-428172E1151C}"/>
              </a:ext>
            </a:extLst>
          </p:cNvPr>
          <p:cNvSpPr txBox="1"/>
          <p:nvPr/>
        </p:nvSpPr>
        <p:spPr>
          <a:xfrm>
            <a:off x="7081793" y="4729697"/>
            <a:ext cx="1334724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600" dirty="0"/>
              <a:t>$585, 170 kg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A6F31F23-CF24-4527-B618-557A20140120}"/>
              </a:ext>
            </a:extLst>
          </p:cNvPr>
          <p:cNvSpPr txBox="1"/>
          <p:nvPr/>
        </p:nvSpPr>
        <p:spPr>
          <a:xfrm>
            <a:off x="7081793" y="5095775"/>
            <a:ext cx="1334724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600" dirty="0"/>
              <a:t>$287, 195 kg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DF250F3B-FB92-4E6B-A3F8-B863094A8000}"/>
              </a:ext>
            </a:extLst>
          </p:cNvPr>
          <p:cNvSpPr txBox="1"/>
          <p:nvPr/>
        </p:nvSpPr>
        <p:spPr>
          <a:xfrm>
            <a:off x="7081793" y="5461853"/>
            <a:ext cx="1445332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600" dirty="0"/>
              <a:t>$1147, 191 kg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210764E-7F78-4C55-9C89-C5978D3FA54C}"/>
              </a:ext>
            </a:extLst>
          </p:cNvPr>
          <p:cNvCxnSpPr>
            <a:cxnSpLocks/>
          </p:cNvCxnSpPr>
          <p:nvPr/>
        </p:nvCxnSpPr>
        <p:spPr>
          <a:xfrm flipH="1">
            <a:off x="4366260" y="4524323"/>
            <a:ext cx="414909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A9F20144-1D9E-42C3-BCAF-C7A47F1902BD}"/>
              </a:ext>
            </a:extLst>
          </p:cNvPr>
          <p:cNvCxnSpPr>
            <a:cxnSpLocks/>
          </p:cNvCxnSpPr>
          <p:nvPr/>
        </p:nvCxnSpPr>
        <p:spPr>
          <a:xfrm flipH="1">
            <a:off x="4366260" y="5265051"/>
            <a:ext cx="414909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Arrow: Down 35">
            <a:extLst>
              <a:ext uri="{FF2B5EF4-FFF2-40B4-BE49-F238E27FC236}">
                <a16:creationId xmlns:a16="http://schemas.microsoft.com/office/drawing/2014/main" id="{816A8E23-C126-4E93-AAC4-B2D5ED299558}"/>
              </a:ext>
            </a:extLst>
          </p:cNvPr>
          <p:cNvSpPr/>
          <p:nvPr/>
        </p:nvSpPr>
        <p:spPr>
          <a:xfrm>
            <a:off x="5444331" y="3609707"/>
            <a:ext cx="657225" cy="53565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0211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3143EF-4F43-4DDB-A781-D35081C43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GA: Crossover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855549-F376-4472-8FEB-FB22BAC05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2C7C3-1F9D-495C-A818-668CCDC0E8E2}" type="slidenum">
              <a:rPr lang="en-US" smtClean="0"/>
              <a:t>9</a:t>
            </a:fld>
            <a:endParaRPr lang="en-US"/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582B23E6-48D3-4FD2-BCC1-07E5D1718818}"/>
              </a:ext>
            </a:extLst>
          </p:cNvPr>
          <p:cNvSpPr/>
          <p:nvPr/>
        </p:nvSpPr>
        <p:spPr>
          <a:xfrm>
            <a:off x="584281" y="3212439"/>
            <a:ext cx="316018" cy="39724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4EB70425-47C1-4BEC-950A-234F07072693}"/>
              </a:ext>
            </a:extLst>
          </p:cNvPr>
          <p:cNvSpPr/>
          <p:nvPr/>
        </p:nvSpPr>
        <p:spPr>
          <a:xfrm>
            <a:off x="900299" y="3212439"/>
            <a:ext cx="316018" cy="39724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DB3F8244-2433-435B-B0AA-EB4ADCD93AF6}"/>
              </a:ext>
            </a:extLst>
          </p:cNvPr>
          <p:cNvSpPr/>
          <p:nvPr/>
        </p:nvSpPr>
        <p:spPr>
          <a:xfrm>
            <a:off x="1216317" y="3212439"/>
            <a:ext cx="316018" cy="39724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1</a:t>
            </a:r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8BA697C5-8E04-4993-9A8D-2395971DD2A0}"/>
              </a:ext>
            </a:extLst>
          </p:cNvPr>
          <p:cNvSpPr/>
          <p:nvPr/>
        </p:nvSpPr>
        <p:spPr>
          <a:xfrm>
            <a:off x="1532337" y="3212439"/>
            <a:ext cx="316018" cy="39724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34ADD8A1-F400-4FF2-B248-2D3F010F5288}"/>
              </a:ext>
            </a:extLst>
          </p:cNvPr>
          <p:cNvSpPr/>
          <p:nvPr/>
        </p:nvSpPr>
        <p:spPr>
          <a:xfrm>
            <a:off x="1848355" y="3212439"/>
            <a:ext cx="316018" cy="39724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1</a:t>
            </a:r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692995C5-3367-4655-AFE1-88983540F567}"/>
              </a:ext>
            </a:extLst>
          </p:cNvPr>
          <p:cNvSpPr/>
          <p:nvPr/>
        </p:nvSpPr>
        <p:spPr>
          <a:xfrm>
            <a:off x="2164373" y="3212439"/>
            <a:ext cx="316018" cy="39724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1</a:t>
            </a: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DCB7DD14-F56D-43B8-88E4-4DDDBD2B4A48}"/>
              </a:ext>
            </a:extLst>
          </p:cNvPr>
          <p:cNvSpPr/>
          <p:nvPr/>
        </p:nvSpPr>
        <p:spPr>
          <a:xfrm>
            <a:off x="2480391" y="3212439"/>
            <a:ext cx="316018" cy="39724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323FD82E-F7A7-4974-A908-03D05CB6392D}"/>
              </a:ext>
            </a:extLst>
          </p:cNvPr>
          <p:cNvSpPr/>
          <p:nvPr/>
        </p:nvSpPr>
        <p:spPr>
          <a:xfrm>
            <a:off x="2796409" y="3212439"/>
            <a:ext cx="316018" cy="39724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8F7217E1-506A-4553-B8C6-48479924B390}"/>
              </a:ext>
            </a:extLst>
          </p:cNvPr>
          <p:cNvSpPr/>
          <p:nvPr/>
        </p:nvSpPr>
        <p:spPr>
          <a:xfrm>
            <a:off x="3112427" y="3212439"/>
            <a:ext cx="316018" cy="39724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E543885D-11EA-453A-B70B-A42CD0F80743}"/>
              </a:ext>
            </a:extLst>
          </p:cNvPr>
          <p:cNvSpPr/>
          <p:nvPr/>
        </p:nvSpPr>
        <p:spPr>
          <a:xfrm>
            <a:off x="3428447" y="3212439"/>
            <a:ext cx="316018" cy="39724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BB493010-D0B3-4005-9CE0-A143477F0A77}"/>
              </a:ext>
            </a:extLst>
          </p:cNvPr>
          <p:cNvSpPr/>
          <p:nvPr/>
        </p:nvSpPr>
        <p:spPr>
          <a:xfrm>
            <a:off x="3744465" y="3212439"/>
            <a:ext cx="316018" cy="39724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C8D2D6E0-B6AC-497E-893A-A8B635FC35F9}"/>
              </a:ext>
            </a:extLst>
          </p:cNvPr>
          <p:cNvSpPr/>
          <p:nvPr/>
        </p:nvSpPr>
        <p:spPr>
          <a:xfrm>
            <a:off x="4060483" y="3212439"/>
            <a:ext cx="316018" cy="39724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1</a:t>
            </a:r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1721F935-4A39-4B6D-9149-FBB7976A9BB5}"/>
              </a:ext>
            </a:extLst>
          </p:cNvPr>
          <p:cNvSpPr/>
          <p:nvPr/>
        </p:nvSpPr>
        <p:spPr>
          <a:xfrm>
            <a:off x="584281" y="3685005"/>
            <a:ext cx="316018" cy="39724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54947FD7-D72D-4104-BE65-E12604DACF0D}"/>
              </a:ext>
            </a:extLst>
          </p:cNvPr>
          <p:cNvSpPr/>
          <p:nvPr/>
        </p:nvSpPr>
        <p:spPr>
          <a:xfrm>
            <a:off x="900299" y="3685005"/>
            <a:ext cx="316018" cy="39724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9F1B6307-3938-4B77-ABC5-AC58C0DE3F66}"/>
              </a:ext>
            </a:extLst>
          </p:cNvPr>
          <p:cNvSpPr/>
          <p:nvPr/>
        </p:nvSpPr>
        <p:spPr>
          <a:xfrm>
            <a:off x="1216317" y="3685005"/>
            <a:ext cx="316018" cy="39724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FF2C21CF-C9DC-4D0E-BB8C-D67A05444451}"/>
              </a:ext>
            </a:extLst>
          </p:cNvPr>
          <p:cNvSpPr/>
          <p:nvPr/>
        </p:nvSpPr>
        <p:spPr>
          <a:xfrm>
            <a:off x="1532337" y="3685005"/>
            <a:ext cx="316018" cy="39724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E18A6363-DC19-46D8-8DC3-689340E2107E}"/>
              </a:ext>
            </a:extLst>
          </p:cNvPr>
          <p:cNvSpPr/>
          <p:nvPr/>
        </p:nvSpPr>
        <p:spPr>
          <a:xfrm>
            <a:off x="1848355" y="3685005"/>
            <a:ext cx="316018" cy="39724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69A84DAE-5444-4D93-868A-D5519AEF343F}"/>
              </a:ext>
            </a:extLst>
          </p:cNvPr>
          <p:cNvSpPr/>
          <p:nvPr/>
        </p:nvSpPr>
        <p:spPr>
          <a:xfrm>
            <a:off x="2164373" y="3685005"/>
            <a:ext cx="316018" cy="39724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55" name="Rectangle 154">
            <a:extLst>
              <a:ext uri="{FF2B5EF4-FFF2-40B4-BE49-F238E27FC236}">
                <a16:creationId xmlns:a16="http://schemas.microsoft.com/office/drawing/2014/main" id="{BBBAC074-6250-4E23-86CA-FA86A7D305BE}"/>
              </a:ext>
            </a:extLst>
          </p:cNvPr>
          <p:cNvSpPr/>
          <p:nvPr/>
        </p:nvSpPr>
        <p:spPr>
          <a:xfrm>
            <a:off x="2480391" y="3685005"/>
            <a:ext cx="316018" cy="39724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1</a:t>
            </a:r>
          </a:p>
        </p:txBody>
      </p:sp>
      <p:sp>
        <p:nvSpPr>
          <p:cNvPr id="156" name="Rectangle 155">
            <a:extLst>
              <a:ext uri="{FF2B5EF4-FFF2-40B4-BE49-F238E27FC236}">
                <a16:creationId xmlns:a16="http://schemas.microsoft.com/office/drawing/2014/main" id="{88DB0411-8B96-41DE-B125-96511FC496EF}"/>
              </a:ext>
            </a:extLst>
          </p:cNvPr>
          <p:cNvSpPr/>
          <p:nvPr/>
        </p:nvSpPr>
        <p:spPr>
          <a:xfrm>
            <a:off x="2796409" y="3685005"/>
            <a:ext cx="316018" cy="39724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57" name="Rectangle 156">
            <a:extLst>
              <a:ext uri="{FF2B5EF4-FFF2-40B4-BE49-F238E27FC236}">
                <a16:creationId xmlns:a16="http://schemas.microsoft.com/office/drawing/2014/main" id="{33F8A793-E985-4EB6-8D07-B07DC4C33879}"/>
              </a:ext>
            </a:extLst>
          </p:cNvPr>
          <p:cNvSpPr/>
          <p:nvPr/>
        </p:nvSpPr>
        <p:spPr>
          <a:xfrm>
            <a:off x="3112427" y="3685005"/>
            <a:ext cx="316018" cy="39724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1</a:t>
            </a:r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9B26164C-C795-4BD5-9CF3-64318AA62720}"/>
              </a:ext>
            </a:extLst>
          </p:cNvPr>
          <p:cNvSpPr/>
          <p:nvPr/>
        </p:nvSpPr>
        <p:spPr>
          <a:xfrm>
            <a:off x="3428447" y="3685005"/>
            <a:ext cx="316018" cy="39724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59" name="Rectangle 158">
            <a:extLst>
              <a:ext uri="{FF2B5EF4-FFF2-40B4-BE49-F238E27FC236}">
                <a16:creationId xmlns:a16="http://schemas.microsoft.com/office/drawing/2014/main" id="{020CF58B-09B0-4A6B-8508-931B84EFEACD}"/>
              </a:ext>
            </a:extLst>
          </p:cNvPr>
          <p:cNvSpPr/>
          <p:nvPr/>
        </p:nvSpPr>
        <p:spPr>
          <a:xfrm>
            <a:off x="3744465" y="3685005"/>
            <a:ext cx="316018" cy="39724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1</a:t>
            </a:r>
          </a:p>
        </p:txBody>
      </p:sp>
      <p:sp>
        <p:nvSpPr>
          <p:cNvPr id="160" name="Rectangle 159">
            <a:extLst>
              <a:ext uri="{FF2B5EF4-FFF2-40B4-BE49-F238E27FC236}">
                <a16:creationId xmlns:a16="http://schemas.microsoft.com/office/drawing/2014/main" id="{86960FDE-E776-4BDE-881C-0E8A80D03B30}"/>
              </a:ext>
            </a:extLst>
          </p:cNvPr>
          <p:cNvSpPr/>
          <p:nvPr/>
        </p:nvSpPr>
        <p:spPr>
          <a:xfrm>
            <a:off x="4060483" y="3685005"/>
            <a:ext cx="316018" cy="39724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8CFEE7-5B22-4A55-9B8D-6D9BA5B6FB39}"/>
              </a:ext>
            </a:extLst>
          </p:cNvPr>
          <p:cNvSpPr txBox="1"/>
          <p:nvPr/>
        </p:nvSpPr>
        <p:spPr>
          <a:xfrm>
            <a:off x="1252106" y="4053809"/>
            <a:ext cx="2456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Single-point crossover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F767CA7-2C0A-4E01-A39E-05424D0CC6FC}"/>
              </a:ext>
            </a:extLst>
          </p:cNvPr>
          <p:cNvSpPr txBox="1"/>
          <p:nvPr/>
        </p:nvSpPr>
        <p:spPr>
          <a:xfrm>
            <a:off x="1898563" y="2636621"/>
            <a:ext cx="11636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Crossing point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D8ABFA57-52B1-456A-BC18-D6E7D8A6E9A1}"/>
              </a:ext>
            </a:extLst>
          </p:cNvPr>
          <p:cNvSpPr/>
          <p:nvPr/>
        </p:nvSpPr>
        <p:spPr>
          <a:xfrm>
            <a:off x="2675890" y="1511750"/>
            <a:ext cx="316018" cy="39724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FC34A58A-9794-449B-A484-0581D46989BE}"/>
              </a:ext>
            </a:extLst>
          </p:cNvPr>
          <p:cNvSpPr/>
          <p:nvPr/>
        </p:nvSpPr>
        <p:spPr>
          <a:xfrm>
            <a:off x="2991908" y="1511750"/>
            <a:ext cx="316018" cy="39724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F4EAFCAB-F603-4850-B992-5CB89E7E5D86}"/>
              </a:ext>
            </a:extLst>
          </p:cNvPr>
          <p:cNvSpPr/>
          <p:nvPr/>
        </p:nvSpPr>
        <p:spPr>
          <a:xfrm>
            <a:off x="3307926" y="1511750"/>
            <a:ext cx="316018" cy="39724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1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61A4640C-B4C1-4AC0-A3B5-68D40D1214F2}"/>
              </a:ext>
            </a:extLst>
          </p:cNvPr>
          <p:cNvSpPr/>
          <p:nvPr/>
        </p:nvSpPr>
        <p:spPr>
          <a:xfrm>
            <a:off x="3623946" y="1511750"/>
            <a:ext cx="316018" cy="39724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D1D7DDF7-E4C8-4AD7-B814-9BD303665DD9}"/>
              </a:ext>
            </a:extLst>
          </p:cNvPr>
          <p:cNvSpPr/>
          <p:nvPr/>
        </p:nvSpPr>
        <p:spPr>
          <a:xfrm>
            <a:off x="3939964" y="1511750"/>
            <a:ext cx="316018" cy="39724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1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FF5CC126-48BB-465D-9107-E8E6B1580202}"/>
              </a:ext>
            </a:extLst>
          </p:cNvPr>
          <p:cNvSpPr/>
          <p:nvPr/>
        </p:nvSpPr>
        <p:spPr>
          <a:xfrm>
            <a:off x="4255982" y="1511750"/>
            <a:ext cx="316018" cy="39724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1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82AA94FB-F74C-4751-B9F2-41BE4722241F}"/>
              </a:ext>
            </a:extLst>
          </p:cNvPr>
          <p:cNvSpPr/>
          <p:nvPr/>
        </p:nvSpPr>
        <p:spPr>
          <a:xfrm>
            <a:off x="4572000" y="1511750"/>
            <a:ext cx="316018" cy="39724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1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E6606DDB-7E38-46FC-99C6-9117E612E620}"/>
              </a:ext>
            </a:extLst>
          </p:cNvPr>
          <p:cNvSpPr/>
          <p:nvPr/>
        </p:nvSpPr>
        <p:spPr>
          <a:xfrm>
            <a:off x="4888018" y="1511750"/>
            <a:ext cx="316018" cy="39724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644A865F-711F-464A-83C8-7DB5CE9FB0AF}"/>
              </a:ext>
            </a:extLst>
          </p:cNvPr>
          <p:cNvSpPr/>
          <p:nvPr/>
        </p:nvSpPr>
        <p:spPr>
          <a:xfrm>
            <a:off x="5204036" y="1511750"/>
            <a:ext cx="316018" cy="39724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1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4038797C-AA1D-4BE6-B98E-42FD074D9E66}"/>
              </a:ext>
            </a:extLst>
          </p:cNvPr>
          <p:cNvSpPr/>
          <p:nvPr/>
        </p:nvSpPr>
        <p:spPr>
          <a:xfrm>
            <a:off x="5520056" y="1511750"/>
            <a:ext cx="316018" cy="39724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E04D506F-B288-4C5A-9642-E174452E2A64}"/>
              </a:ext>
            </a:extLst>
          </p:cNvPr>
          <p:cNvSpPr/>
          <p:nvPr/>
        </p:nvSpPr>
        <p:spPr>
          <a:xfrm>
            <a:off x="5836074" y="1511750"/>
            <a:ext cx="316018" cy="39724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1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E334AA2C-BD10-43BF-A878-91A24D1AB6AC}"/>
              </a:ext>
            </a:extLst>
          </p:cNvPr>
          <p:cNvSpPr/>
          <p:nvPr/>
        </p:nvSpPr>
        <p:spPr>
          <a:xfrm>
            <a:off x="6152092" y="1511750"/>
            <a:ext cx="316018" cy="39724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1A49DC7B-04F1-4058-B965-20839B8CC145}"/>
              </a:ext>
            </a:extLst>
          </p:cNvPr>
          <p:cNvSpPr/>
          <p:nvPr/>
        </p:nvSpPr>
        <p:spPr>
          <a:xfrm>
            <a:off x="2675890" y="1991122"/>
            <a:ext cx="316018" cy="39724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591492B7-7942-40B3-86AF-3AC7FA2CEF76}"/>
              </a:ext>
            </a:extLst>
          </p:cNvPr>
          <p:cNvSpPr/>
          <p:nvPr/>
        </p:nvSpPr>
        <p:spPr>
          <a:xfrm>
            <a:off x="2991908" y="1991122"/>
            <a:ext cx="316018" cy="39724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B91CDC63-93B3-4CFA-BC2E-E454DE7A3CD1}"/>
              </a:ext>
            </a:extLst>
          </p:cNvPr>
          <p:cNvSpPr/>
          <p:nvPr/>
        </p:nvSpPr>
        <p:spPr>
          <a:xfrm>
            <a:off x="3307926" y="1991122"/>
            <a:ext cx="316018" cy="39724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9E7C55B8-173D-4843-A0F7-0DB8CE04E899}"/>
              </a:ext>
            </a:extLst>
          </p:cNvPr>
          <p:cNvSpPr/>
          <p:nvPr/>
        </p:nvSpPr>
        <p:spPr>
          <a:xfrm>
            <a:off x="3623946" y="1991122"/>
            <a:ext cx="316018" cy="39724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07B9C2CE-7E68-4515-A46D-4EBD990DDF83}"/>
              </a:ext>
            </a:extLst>
          </p:cNvPr>
          <p:cNvSpPr/>
          <p:nvPr/>
        </p:nvSpPr>
        <p:spPr>
          <a:xfrm>
            <a:off x="3939964" y="1991122"/>
            <a:ext cx="316018" cy="39724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FB659B43-684D-4332-9620-3E31708E1435}"/>
              </a:ext>
            </a:extLst>
          </p:cNvPr>
          <p:cNvSpPr/>
          <p:nvPr/>
        </p:nvSpPr>
        <p:spPr>
          <a:xfrm>
            <a:off x="4255982" y="1991122"/>
            <a:ext cx="316018" cy="39724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B6C49ED6-99C4-4168-838F-AE8E5095E511}"/>
              </a:ext>
            </a:extLst>
          </p:cNvPr>
          <p:cNvSpPr/>
          <p:nvPr/>
        </p:nvSpPr>
        <p:spPr>
          <a:xfrm>
            <a:off x="4572000" y="1991122"/>
            <a:ext cx="316018" cy="39724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DC4D3A7B-1CB6-47A7-B408-1FFCD913F20D}"/>
              </a:ext>
            </a:extLst>
          </p:cNvPr>
          <p:cNvSpPr/>
          <p:nvPr/>
        </p:nvSpPr>
        <p:spPr>
          <a:xfrm>
            <a:off x="4888018" y="1991122"/>
            <a:ext cx="316018" cy="39724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6CC155EA-61D4-4D46-8A0C-7C9F22893810}"/>
              </a:ext>
            </a:extLst>
          </p:cNvPr>
          <p:cNvSpPr/>
          <p:nvPr/>
        </p:nvSpPr>
        <p:spPr>
          <a:xfrm>
            <a:off x="5204036" y="1991122"/>
            <a:ext cx="316018" cy="39724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FA325996-1692-4A20-877D-CED585050450}"/>
              </a:ext>
            </a:extLst>
          </p:cNvPr>
          <p:cNvSpPr/>
          <p:nvPr/>
        </p:nvSpPr>
        <p:spPr>
          <a:xfrm>
            <a:off x="5520056" y="1991122"/>
            <a:ext cx="316018" cy="39724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2ED17642-02FD-4ED3-B204-2CBFF6AD9A8A}"/>
              </a:ext>
            </a:extLst>
          </p:cNvPr>
          <p:cNvSpPr/>
          <p:nvPr/>
        </p:nvSpPr>
        <p:spPr>
          <a:xfrm>
            <a:off x="5836074" y="1991122"/>
            <a:ext cx="316018" cy="39724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4EC685D5-88C0-497E-B105-A133D630E84D}"/>
              </a:ext>
            </a:extLst>
          </p:cNvPr>
          <p:cNvSpPr/>
          <p:nvPr/>
        </p:nvSpPr>
        <p:spPr>
          <a:xfrm>
            <a:off x="6152092" y="1991122"/>
            <a:ext cx="316018" cy="39724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1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F68883F-77D9-42DB-9C49-732B591808DB}"/>
              </a:ext>
            </a:extLst>
          </p:cNvPr>
          <p:cNvSpPr txBox="1"/>
          <p:nvPr/>
        </p:nvSpPr>
        <p:spPr>
          <a:xfrm>
            <a:off x="1605113" y="1525706"/>
            <a:ext cx="1017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Parent 1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ACCA8E2F-98AA-448D-B8C0-3AFF1B7762D9}"/>
              </a:ext>
            </a:extLst>
          </p:cNvPr>
          <p:cNvSpPr txBox="1"/>
          <p:nvPr/>
        </p:nvSpPr>
        <p:spPr>
          <a:xfrm>
            <a:off x="1605113" y="2005078"/>
            <a:ext cx="1017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Parent 2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AAEED697-1A70-4B8C-9559-0889C5E8B770}"/>
              </a:ext>
            </a:extLst>
          </p:cNvPr>
          <p:cNvSpPr txBox="1"/>
          <p:nvPr/>
        </p:nvSpPr>
        <p:spPr>
          <a:xfrm>
            <a:off x="5554880" y="4053809"/>
            <a:ext cx="2242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Two-point crossover</a:t>
            </a:r>
          </a:p>
        </p:txBody>
      </p:sp>
      <p:sp>
        <p:nvSpPr>
          <p:cNvPr id="163" name="Rectangle 162">
            <a:extLst>
              <a:ext uri="{FF2B5EF4-FFF2-40B4-BE49-F238E27FC236}">
                <a16:creationId xmlns:a16="http://schemas.microsoft.com/office/drawing/2014/main" id="{CC338271-2BCA-40B8-AE21-199C480F4FF8}"/>
              </a:ext>
            </a:extLst>
          </p:cNvPr>
          <p:cNvSpPr/>
          <p:nvPr/>
        </p:nvSpPr>
        <p:spPr>
          <a:xfrm>
            <a:off x="4897518" y="3212439"/>
            <a:ext cx="316018" cy="39724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1DFC8235-9147-4054-918D-857F142C4139}"/>
              </a:ext>
            </a:extLst>
          </p:cNvPr>
          <p:cNvSpPr/>
          <p:nvPr/>
        </p:nvSpPr>
        <p:spPr>
          <a:xfrm>
            <a:off x="5213536" y="3212439"/>
            <a:ext cx="316018" cy="39724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65" name="Rectangle 164">
            <a:extLst>
              <a:ext uri="{FF2B5EF4-FFF2-40B4-BE49-F238E27FC236}">
                <a16:creationId xmlns:a16="http://schemas.microsoft.com/office/drawing/2014/main" id="{8B7712BF-7C2E-43CB-B360-3E7D4B61AF42}"/>
              </a:ext>
            </a:extLst>
          </p:cNvPr>
          <p:cNvSpPr/>
          <p:nvPr/>
        </p:nvSpPr>
        <p:spPr>
          <a:xfrm>
            <a:off x="5529554" y="3212439"/>
            <a:ext cx="316018" cy="39724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1</a:t>
            </a:r>
          </a:p>
        </p:txBody>
      </p:sp>
      <p:sp>
        <p:nvSpPr>
          <p:cNvPr id="166" name="Rectangle 165">
            <a:extLst>
              <a:ext uri="{FF2B5EF4-FFF2-40B4-BE49-F238E27FC236}">
                <a16:creationId xmlns:a16="http://schemas.microsoft.com/office/drawing/2014/main" id="{E20F1FC6-2F56-44AB-A857-FF4D1998E218}"/>
              </a:ext>
            </a:extLst>
          </p:cNvPr>
          <p:cNvSpPr/>
          <p:nvPr/>
        </p:nvSpPr>
        <p:spPr>
          <a:xfrm>
            <a:off x="5845574" y="3212439"/>
            <a:ext cx="316018" cy="39724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id="{A8983B38-F677-4C0A-906F-FBDC63983D37}"/>
              </a:ext>
            </a:extLst>
          </p:cNvPr>
          <p:cNvSpPr/>
          <p:nvPr/>
        </p:nvSpPr>
        <p:spPr>
          <a:xfrm>
            <a:off x="4897518" y="3685005"/>
            <a:ext cx="316018" cy="39724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68" name="Rectangle 167">
            <a:extLst>
              <a:ext uri="{FF2B5EF4-FFF2-40B4-BE49-F238E27FC236}">
                <a16:creationId xmlns:a16="http://schemas.microsoft.com/office/drawing/2014/main" id="{F398A293-586E-4AF5-A38E-100A38960414}"/>
              </a:ext>
            </a:extLst>
          </p:cNvPr>
          <p:cNvSpPr/>
          <p:nvPr/>
        </p:nvSpPr>
        <p:spPr>
          <a:xfrm>
            <a:off x="5213536" y="3685005"/>
            <a:ext cx="316018" cy="39724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CC091C12-EADC-4281-811E-3BD05F4FD334}"/>
              </a:ext>
            </a:extLst>
          </p:cNvPr>
          <p:cNvSpPr/>
          <p:nvPr/>
        </p:nvSpPr>
        <p:spPr>
          <a:xfrm>
            <a:off x="5529554" y="3685005"/>
            <a:ext cx="316018" cy="39724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378BFE3A-782A-4758-8132-9839AD87FBF5}"/>
              </a:ext>
            </a:extLst>
          </p:cNvPr>
          <p:cNvSpPr/>
          <p:nvPr/>
        </p:nvSpPr>
        <p:spPr>
          <a:xfrm>
            <a:off x="5845574" y="3685005"/>
            <a:ext cx="316018" cy="39724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71" name="Rectangle 170">
            <a:extLst>
              <a:ext uri="{FF2B5EF4-FFF2-40B4-BE49-F238E27FC236}">
                <a16:creationId xmlns:a16="http://schemas.microsoft.com/office/drawing/2014/main" id="{47D5388A-1174-49B3-A8A1-695BA5E57261}"/>
              </a:ext>
            </a:extLst>
          </p:cNvPr>
          <p:cNvSpPr/>
          <p:nvPr/>
        </p:nvSpPr>
        <p:spPr>
          <a:xfrm>
            <a:off x="6161590" y="3212439"/>
            <a:ext cx="316018" cy="39724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72" name="Rectangle 171">
            <a:extLst>
              <a:ext uri="{FF2B5EF4-FFF2-40B4-BE49-F238E27FC236}">
                <a16:creationId xmlns:a16="http://schemas.microsoft.com/office/drawing/2014/main" id="{5D6937F1-8B88-4E03-8DD2-86F8AC53C9D2}"/>
              </a:ext>
            </a:extLst>
          </p:cNvPr>
          <p:cNvSpPr/>
          <p:nvPr/>
        </p:nvSpPr>
        <p:spPr>
          <a:xfrm>
            <a:off x="6477608" y="3212439"/>
            <a:ext cx="316018" cy="39724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73" name="Rectangle 172">
            <a:extLst>
              <a:ext uri="{FF2B5EF4-FFF2-40B4-BE49-F238E27FC236}">
                <a16:creationId xmlns:a16="http://schemas.microsoft.com/office/drawing/2014/main" id="{B33BCE20-286E-4EE0-B803-60090575C29D}"/>
              </a:ext>
            </a:extLst>
          </p:cNvPr>
          <p:cNvSpPr/>
          <p:nvPr/>
        </p:nvSpPr>
        <p:spPr>
          <a:xfrm>
            <a:off x="6793626" y="3212439"/>
            <a:ext cx="316018" cy="39724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74" name="Rectangle 173">
            <a:extLst>
              <a:ext uri="{FF2B5EF4-FFF2-40B4-BE49-F238E27FC236}">
                <a16:creationId xmlns:a16="http://schemas.microsoft.com/office/drawing/2014/main" id="{579E35D7-7B44-45B3-B1FD-2B6F721995B8}"/>
              </a:ext>
            </a:extLst>
          </p:cNvPr>
          <p:cNvSpPr/>
          <p:nvPr/>
        </p:nvSpPr>
        <p:spPr>
          <a:xfrm>
            <a:off x="7109644" y="3212439"/>
            <a:ext cx="316018" cy="39724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F7805BD1-7378-41C9-B000-C65FBAF9538E}"/>
              </a:ext>
            </a:extLst>
          </p:cNvPr>
          <p:cNvSpPr/>
          <p:nvPr/>
        </p:nvSpPr>
        <p:spPr>
          <a:xfrm>
            <a:off x="7425660" y="3212439"/>
            <a:ext cx="316018" cy="39724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1</a:t>
            </a:r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CCE7D50F-E1B7-49DF-8A86-23A4E6B54A31}"/>
              </a:ext>
            </a:extLst>
          </p:cNvPr>
          <p:cNvSpPr/>
          <p:nvPr/>
        </p:nvSpPr>
        <p:spPr>
          <a:xfrm>
            <a:off x="7741680" y="3212439"/>
            <a:ext cx="316018" cy="39724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77" name="Rectangle 176">
            <a:extLst>
              <a:ext uri="{FF2B5EF4-FFF2-40B4-BE49-F238E27FC236}">
                <a16:creationId xmlns:a16="http://schemas.microsoft.com/office/drawing/2014/main" id="{305F739A-F952-45C8-998C-8D91727DA9A9}"/>
              </a:ext>
            </a:extLst>
          </p:cNvPr>
          <p:cNvSpPr/>
          <p:nvPr/>
        </p:nvSpPr>
        <p:spPr>
          <a:xfrm>
            <a:off x="8057698" y="3212439"/>
            <a:ext cx="316018" cy="39724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1</a:t>
            </a:r>
          </a:p>
        </p:txBody>
      </p:sp>
      <p:sp>
        <p:nvSpPr>
          <p:cNvPr id="178" name="Rectangle 177">
            <a:extLst>
              <a:ext uri="{FF2B5EF4-FFF2-40B4-BE49-F238E27FC236}">
                <a16:creationId xmlns:a16="http://schemas.microsoft.com/office/drawing/2014/main" id="{8A3C0326-265E-4D4D-9556-6AB5D7798B92}"/>
              </a:ext>
            </a:extLst>
          </p:cNvPr>
          <p:cNvSpPr/>
          <p:nvPr/>
        </p:nvSpPr>
        <p:spPr>
          <a:xfrm>
            <a:off x="8373716" y="3212439"/>
            <a:ext cx="316018" cy="39724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79" name="Rectangle 178">
            <a:extLst>
              <a:ext uri="{FF2B5EF4-FFF2-40B4-BE49-F238E27FC236}">
                <a16:creationId xmlns:a16="http://schemas.microsoft.com/office/drawing/2014/main" id="{8E9DB6AA-8268-434A-8EA4-F664B5977B76}"/>
              </a:ext>
            </a:extLst>
          </p:cNvPr>
          <p:cNvSpPr/>
          <p:nvPr/>
        </p:nvSpPr>
        <p:spPr>
          <a:xfrm>
            <a:off x="6161590" y="3685005"/>
            <a:ext cx="316018" cy="39724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1</a:t>
            </a:r>
          </a:p>
        </p:txBody>
      </p:sp>
      <p:sp>
        <p:nvSpPr>
          <p:cNvPr id="180" name="Rectangle 179">
            <a:extLst>
              <a:ext uri="{FF2B5EF4-FFF2-40B4-BE49-F238E27FC236}">
                <a16:creationId xmlns:a16="http://schemas.microsoft.com/office/drawing/2014/main" id="{50394B6E-2B2D-4E20-9DB4-48534333282E}"/>
              </a:ext>
            </a:extLst>
          </p:cNvPr>
          <p:cNvSpPr/>
          <p:nvPr/>
        </p:nvSpPr>
        <p:spPr>
          <a:xfrm>
            <a:off x="6477608" y="3685005"/>
            <a:ext cx="316018" cy="39724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1</a:t>
            </a:r>
          </a:p>
        </p:txBody>
      </p:sp>
      <p:sp>
        <p:nvSpPr>
          <p:cNvPr id="181" name="Rectangle 180">
            <a:extLst>
              <a:ext uri="{FF2B5EF4-FFF2-40B4-BE49-F238E27FC236}">
                <a16:creationId xmlns:a16="http://schemas.microsoft.com/office/drawing/2014/main" id="{1AB7C83F-E7EC-404F-9BCE-164591A4CDD1}"/>
              </a:ext>
            </a:extLst>
          </p:cNvPr>
          <p:cNvSpPr/>
          <p:nvPr/>
        </p:nvSpPr>
        <p:spPr>
          <a:xfrm>
            <a:off x="6793626" y="3685005"/>
            <a:ext cx="316018" cy="39724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1</a:t>
            </a:r>
          </a:p>
        </p:txBody>
      </p:sp>
      <p:sp>
        <p:nvSpPr>
          <p:cNvPr id="182" name="Rectangle 181">
            <a:extLst>
              <a:ext uri="{FF2B5EF4-FFF2-40B4-BE49-F238E27FC236}">
                <a16:creationId xmlns:a16="http://schemas.microsoft.com/office/drawing/2014/main" id="{5AFC7EAF-8BBC-45F0-8630-B667F46D3FB9}"/>
              </a:ext>
            </a:extLst>
          </p:cNvPr>
          <p:cNvSpPr/>
          <p:nvPr/>
        </p:nvSpPr>
        <p:spPr>
          <a:xfrm>
            <a:off x="7109644" y="3685005"/>
            <a:ext cx="316018" cy="39724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83" name="Rectangle 182">
            <a:extLst>
              <a:ext uri="{FF2B5EF4-FFF2-40B4-BE49-F238E27FC236}">
                <a16:creationId xmlns:a16="http://schemas.microsoft.com/office/drawing/2014/main" id="{6E3DC57E-9F92-49A8-A5D5-C8BF990AAA52}"/>
              </a:ext>
            </a:extLst>
          </p:cNvPr>
          <p:cNvSpPr/>
          <p:nvPr/>
        </p:nvSpPr>
        <p:spPr>
          <a:xfrm>
            <a:off x="7425023" y="3685005"/>
            <a:ext cx="316018" cy="39724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84" name="Rectangle 183">
            <a:extLst>
              <a:ext uri="{FF2B5EF4-FFF2-40B4-BE49-F238E27FC236}">
                <a16:creationId xmlns:a16="http://schemas.microsoft.com/office/drawing/2014/main" id="{1A1C5C9A-FA55-408E-9065-0729BAB0D17E}"/>
              </a:ext>
            </a:extLst>
          </p:cNvPr>
          <p:cNvSpPr/>
          <p:nvPr/>
        </p:nvSpPr>
        <p:spPr>
          <a:xfrm>
            <a:off x="7741043" y="3685005"/>
            <a:ext cx="316018" cy="39724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BE1BF018-A091-43F9-9042-49C4215583B7}"/>
              </a:ext>
            </a:extLst>
          </p:cNvPr>
          <p:cNvSpPr/>
          <p:nvPr/>
        </p:nvSpPr>
        <p:spPr>
          <a:xfrm>
            <a:off x="8057061" y="3685005"/>
            <a:ext cx="316018" cy="39724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86" name="Rectangle 185">
            <a:extLst>
              <a:ext uri="{FF2B5EF4-FFF2-40B4-BE49-F238E27FC236}">
                <a16:creationId xmlns:a16="http://schemas.microsoft.com/office/drawing/2014/main" id="{88E06053-9132-48C7-9712-BDD62E6D1AB5}"/>
              </a:ext>
            </a:extLst>
          </p:cNvPr>
          <p:cNvSpPr/>
          <p:nvPr/>
        </p:nvSpPr>
        <p:spPr>
          <a:xfrm>
            <a:off x="8373079" y="3685005"/>
            <a:ext cx="316018" cy="39724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1</a:t>
            </a: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95176CCE-E267-4054-BCF5-58C7B9F94D09}"/>
              </a:ext>
            </a:extLst>
          </p:cNvPr>
          <p:cNvSpPr txBox="1"/>
          <p:nvPr/>
        </p:nvSpPr>
        <p:spPr>
          <a:xfrm>
            <a:off x="6178938" y="2636621"/>
            <a:ext cx="12293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Crossing points</a:t>
            </a:r>
          </a:p>
        </p:txBody>
      </p:sp>
      <p:cxnSp>
        <p:nvCxnSpPr>
          <p:cNvPr id="189" name="Straight Arrow Connector 188">
            <a:extLst>
              <a:ext uri="{FF2B5EF4-FFF2-40B4-BE49-F238E27FC236}">
                <a16:creationId xmlns:a16="http://schemas.microsoft.com/office/drawing/2014/main" id="{3707EFB9-7828-4F8F-A25E-BCFDCF381809}"/>
              </a:ext>
            </a:extLst>
          </p:cNvPr>
          <p:cNvCxnSpPr>
            <a:cxnSpLocks/>
          </p:cNvCxnSpPr>
          <p:nvPr/>
        </p:nvCxnSpPr>
        <p:spPr>
          <a:xfrm>
            <a:off x="7425023" y="2913620"/>
            <a:ext cx="1" cy="23602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Arrow Connector 189">
            <a:extLst>
              <a:ext uri="{FF2B5EF4-FFF2-40B4-BE49-F238E27FC236}">
                <a16:creationId xmlns:a16="http://schemas.microsoft.com/office/drawing/2014/main" id="{C201BAD3-D8D8-4382-9697-389B5D15BEB2}"/>
              </a:ext>
            </a:extLst>
          </p:cNvPr>
          <p:cNvCxnSpPr>
            <a:cxnSpLocks/>
          </p:cNvCxnSpPr>
          <p:nvPr/>
        </p:nvCxnSpPr>
        <p:spPr>
          <a:xfrm>
            <a:off x="6159997" y="2913620"/>
            <a:ext cx="1" cy="23602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Arrow Connector 190">
            <a:extLst>
              <a:ext uri="{FF2B5EF4-FFF2-40B4-BE49-F238E27FC236}">
                <a16:creationId xmlns:a16="http://schemas.microsoft.com/office/drawing/2014/main" id="{042258BF-A784-41A1-AD19-7471752766A3}"/>
              </a:ext>
            </a:extLst>
          </p:cNvPr>
          <p:cNvCxnSpPr>
            <a:cxnSpLocks/>
          </p:cNvCxnSpPr>
          <p:nvPr/>
        </p:nvCxnSpPr>
        <p:spPr>
          <a:xfrm>
            <a:off x="2480390" y="2913620"/>
            <a:ext cx="1" cy="23602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7BFEAC9F-5FBD-4FA3-BD4B-C412337AF27D}"/>
              </a:ext>
            </a:extLst>
          </p:cNvPr>
          <p:cNvSpPr txBox="1"/>
          <p:nvPr/>
        </p:nvSpPr>
        <p:spPr>
          <a:xfrm>
            <a:off x="375709" y="6207000"/>
            <a:ext cx="71376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There are many kinds of crossovers invented, reviewed and described in many papers (</a:t>
            </a:r>
            <a:r>
              <a:rPr lang="en-US" sz="1200" dirty="0">
                <a:hlinkClick r:id="rId2"/>
              </a:rPr>
              <a:t>Poon &amp; Carter, 1995</a:t>
            </a:r>
            <a:r>
              <a:rPr lang="en-US" sz="1200" dirty="0"/>
              <a:t>; </a:t>
            </a:r>
            <a:r>
              <a:rPr lang="en-US" sz="1200" dirty="0">
                <a:hlinkClick r:id="rId3"/>
              </a:rPr>
              <a:t>Kaya, 2011</a:t>
            </a:r>
            <a:r>
              <a:rPr lang="en-US" sz="1200" dirty="0"/>
              <a:t>)</a:t>
            </a:r>
          </a:p>
        </p:txBody>
      </p:sp>
      <p:sp>
        <p:nvSpPr>
          <p:cNvPr id="192" name="Rectangle 191">
            <a:extLst>
              <a:ext uri="{FF2B5EF4-FFF2-40B4-BE49-F238E27FC236}">
                <a16:creationId xmlns:a16="http://schemas.microsoft.com/office/drawing/2014/main" id="{7BE5CA81-64A4-462E-AA5B-FECF868CF3A8}"/>
              </a:ext>
            </a:extLst>
          </p:cNvPr>
          <p:cNvSpPr/>
          <p:nvPr/>
        </p:nvSpPr>
        <p:spPr>
          <a:xfrm>
            <a:off x="584281" y="4760302"/>
            <a:ext cx="316018" cy="39724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25214402-C9CC-4D75-B532-5B99B9D8FCB8}"/>
              </a:ext>
            </a:extLst>
          </p:cNvPr>
          <p:cNvSpPr/>
          <p:nvPr/>
        </p:nvSpPr>
        <p:spPr>
          <a:xfrm>
            <a:off x="1216317" y="4760302"/>
            <a:ext cx="316018" cy="39724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1</a:t>
            </a:r>
          </a:p>
        </p:txBody>
      </p:sp>
      <p:sp>
        <p:nvSpPr>
          <p:cNvPr id="194" name="Rectangle 193">
            <a:extLst>
              <a:ext uri="{FF2B5EF4-FFF2-40B4-BE49-F238E27FC236}">
                <a16:creationId xmlns:a16="http://schemas.microsoft.com/office/drawing/2014/main" id="{43F27C1C-82A7-40A3-A4E0-65B5790A75C2}"/>
              </a:ext>
            </a:extLst>
          </p:cNvPr>
          <p:cNvSpPr/>
          <p:nvPr/>
        </p:nvSpPr>
        <p:spPr>
          <a:xfrm>
            <a:off x="1848355" y="4760302"/>
            <a:ext cx="316018" cy="39724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1</a:t>
            </a:r>
          </a:p>
        </p:txBody>
      </p:sp>
      <p:sp>
        <p:nvSpPr>
          <p:cNvPr id="195" name="Rectangle 194">
            <a:extLst>
              <a:ext uri="{FF2B5EF4-FFF2-40B4-BE49-F238E27FC236}">
                <a16:creationId xmlns:a16="http://schemas.microsoft.com/office/drawing/2014/main" id="{2657A7E1-7EC1-4933-8D4F-00D88F4BB055}"/>
              </a:ext>
            </a:extLst>
          </p:cNvPr>
          <p:cNvSpPr/>
          <p:nvPr/>
        </p:nvSpPr>
        <p:spPr>
          <a:xfrm>
            <a:off x="2480391" y="4760302"/>
            <a:ext cx="316018" cy="39724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1</a:t>
            </a:r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3BC4A898-1192-44D3-822B-FF3AA2552565}"/>
              </a:ext>
            </a:extLst>
          </p:cNvPr>
          <p:cNvSpPr/>
          <p:nvPr/>
        </p:nvSpPr>
        <p:spPr>
          <a:xfrm>
            <a:off x="3112427" y="4760302"/>
            <a:ext cx="316018" cy="39724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1</a:t>
            </a:r>
          </a:p>
        </p:txBody>
      </p:sp>
      <p:sp>
        <p:nvSpPr>
          <p:cNvPr id="197" name="Rectangle 196">
            <a:extLst>
              <a:ext uri="{FF2B5EF4-FFF2-40B4-BE49-F238E27FC236}">
                <a16:creationId xmlns:a16="http://schemas.microsoft.com/office/drawing/2014/main" id="{1B3E35A8-8757-4009-9A71-CA0284705160}"/>
              </a:ext>
            </a:extLst>
          </p:cNvPr>
          <p:cNvSpPr/>
          <p:nvPr/>
        </p:nvSpPr>
        <p:spPr>
          <a:xfrm>
            <a:off x="3744465" y="4760302"/>
            <a:ext cx="316018" cy="39724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1</a:t>
            </a:r>
          </a:p>
        </p:txBody>
      </p:sp>
      <p:sp>
        <p:nvSpPr>
          <p:cNvPr id="198" name="Rectangle 197">
            <a:extLst>
              <a:ext uri="{FF2B5EF4-FFF2-40B4-BE49-F238E27FC236}">
                <a16:creationId xmlns:a16="http://schemas.microsoft.com/office/drawing/2014/main" id="{D1AFDE3F-7ABC-4CC1-AB42-A4B8AE164A8B}"/>
              </a:ext>
            </a:extLst>
          </p:cNvPr>
          <p:cNvSpPr/>
          <p:nvPr/>
        </p:nvSpPr>
        <p:spPr>
          <a:xfrm>
            <a:off x="900299" y="4760302"/>
            <a:ext cx="316018" cy="39724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99" name="Rectangle 198">
            <a:extLst>
              <a:ext uri="{FF2B5EF4-FFF2-40B4-BE49-F238E27FC236}">
                <a16:creationId xmlns:a16="http://schemas.microsoft.com/office/drawing/2014/main" id="{1B4631F9-B90E-450C-A9B7-00101B5E39DF}"/>
              </a:ext>
            </a:extLst>
          </p:cNvPr>
          <p:cNvSpPr/>
          <p:nvPr/>
        </p:nvSpPr>
        <p:spPr>
          <a:xfrm>
            <a:off x="1532337" y="4760302"/>
            <a:ext cx="316018" cy="39724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00" name="Rectangle 199">
            <a:extLst>
              <a:ext uri="{FF2B5EF4-FFF2-40B4-BE49-F238E27FC236}">
                <a16:creationId xmlns:a16="http://schemas.microsoft.com/office/drawing/2014/main" id="{3A804530-0F6D-4260-B79E-1712C58052C9}"/>
              </a:ext>
            </a:extLst>
          </p:cNvPr>
          <p:cNvSpPr/>
          <p:nvPr/>
        </p:nvSpPr>
        <p:spPr>
          <a:xfrm>
            <a:off x="2164373" y="4760302"/>
            <a:ext cx="316018" cy="39724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01" name="Rectangle 200">
            <a:extLst>
              <a:ext uri="{FF2B5EF4-FFF2-40B4-BE49-F238E27FC236}">
                <a16:creationId xmlns:a16="http://schemas.microsoft.com/office/drawing/2014/main" id="{9C1408C6-D8D3-4C42-A997-E383BEA8B166}"/>
              </a:ext>
            </a:extLst>
          </p:cNvPr>
          <p:cNvSpPr/>
          <p:nvPr/>
        </p:nvSpPr>
        <p:spPr>
          <a:xfrm>
            <a:off x="2796409" y="4760302"/>
            <a:ext cx="316018" cy="39724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02" name="Rectangle 201">
            <a:extLst>
              <a:ext uri="{FF2B5EF4-FFF2-40B4-BE49-F238E27FC236}">
                <a16:creationId xmlns:a16="http://schemas.microsoft.com/office/drawing/2014/main" id="{66A31248-E9D8-4B1C-B49D-F52FFDDCC2F8}"/>
              </a:ext>
            </a:extLst>
          </p:cNvPr>
          <p:cNvSpPr/>
          <p:nvPr/>
        </p:nvSpPr>
        <p:spPr>
          <a:xfrm>
            <a:off x="3428447" y="4760302"/>
            <a:ext cx="316018" cy="39724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03" name="Rectangle 202">
            <a:extLst>
              <a:ext uri="{FF2B5EF4-FFF2-40B4-BE49-F238E27FC236}">
                <a16:creationId xmlns:a16="http://schemas.microsoft.com/office/drawing/2014/main" id="{F5ED1DDC-5BA0-4C32-BAC3-0C881E158A4A}"/>
              </a:ext>
            </a:extLst>
          </p:cNvPr>
          <p:cNvSpPr/>
          <p:nvPr/>
        </p:nvSpPr>
        <p:spPr>
          <a:xfrm>
            <a:off x="4060483" y="4760302"/>
            <a:ext cx="316018" cy="39724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1</a:t>
            </a:r>
          </a:p>
        </p:txBody>
      </p:sp>
      <p:sp>
        <p:nvSpPr>
          <p:cNvPr id="204" name="Rectangle 203">
            <a:extLst>
              <a:ext uri="{FF2B5EF4-FFF2-40B4-BE49-F238E27FC236}">
                <a16:creationId xmlns:a16="http://schemas.microsoft.com/office/drawing/2014/main" id="{D3E6A8F8-446E-4CB9-815C-F8CDADD91184}"/>
              </a:ext>
            </a:extLst>
          </p:cNvPr>
          <p:cNvSpPr/>
          <p:nvPr/>
        </p:nvSpPr>
        <p:spPr>
          <a:xfrm>
            <a:off x="900299" y="5239674"/>
            <a:ext cx="316018" cy="39724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05" name="Rectangle 204">
            <a:extLst>
              <a:ext uri="{FF2B5EF4-FFF2-40B4-BE49-F238E27FC236}">
                <a16:creationId xmlns:a16="http://schemas.microsoft.com/office/drawing/2014/main" id="{E46C5816-46D4-4371-B5C3-F8115565FF72}"/>
              </a:ext>
            </a:extLst>
          </p:cNvPr>
          <p:cNvSpPr/>
          <p:nvPr/>
        </p:nvSpPr>
        <p:spPr>
          <a:xfrm>
            <a:off x="1532337" y="5239674"/>
            <a:ext cx="316018" cy="39724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06" name="Rectangle 205">
            <a:extLst>
              <a:ext uri="{FF2B5EF4-FFF2-40B4-BE49-F238E27FC236}">
                <a16:creationId xmlns:a16="http://schemas.microsoft.com/office/drawing/2014/main" id="{114D7AC9-619D-4963-A27E-CB78BB452D93}"/>
              </a:ext>
            </a:extLst>
          </p:cNvPr>
          <p:cNvSpPr/>
          <p:nvPr/>
        </p:nvSpPr>
        <p:spPr>
          <a:xfrm>
            <a:off x="2164373" y="5239674"/>
            <a:ext cx="316018" cy="39724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1</a:t>
            </a:r>
          </a:p>
        </p:txBody>
      </p:sp>
      <p:sp>
        <p:nvSpPr>
          <p:cNvPr id="207" name="Rectangle 206">
            <a:extLst>
              <a:ext uri="{FF2B5EF4-FFF2-40B4-BE49-F238E27FC236}">
                <a16:creationId xmlns:a16="http://schemas.microsoft.com/office/drawing/2014/main" id="{C4619008-9E80-498F-8816-70724A6C7272}"/>
              </a:ext>
            </a:extLst>
          </p:cNvPr>
          <p:cNvSpPr/>
          <p:nvPr/>
        </p:nvSpPr>
        <p:spPr>
          <a:xfrm>
            <a:off x="2796409" y="5239674"/>
            <a:ext cx="316018" cy="39724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08" name="Rectangle 207">
            <a:extLst>
              <a:ext uri="{FF2B5EF4-FFF2-40B4-BE49-F238E27FC236}">
                <a16:creationId xmlns:a16="http://schemas.microsoft.com/office/drawing/2014/main" id="{ED88C029-BB81-4AE7-B341-6367B4BAEF52}"/>
              </a:ext>
            </a:extLst>
          </p:cNvPr>
          <p:cNvSpPr/>
          <p:nvPr/>
        </p:nvSpPr>
        <p:spPr>
          <a:xfrm>
            <a:off x="3428447" y="5239674"/>
            <a:ext cx="316018" cy="39724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09" name="Rectangle 208">
            <a:extLst>
              <a:ext uri="{FF2B5EF4-FFF2-40B4-BE49-F238E27FC236}">
                <a16:creationId xmlns:a16="http://schemas.microsoft.com/office/drawing/2014/main" id="{FCDEF91F-C05B-49E9-BBAA-674FFD4B3C42}"/>
              </a:ext>
            </a:extLst>
          </p:cNvPr>
          <p:cNvSpPr/>
          <p:nvPr/>
        </p:nvSpPr>
        <p:spPr>
          <a:xfrm>
            <a:off x="4060483" y="5239674"/>
            <a:ext cx="316018" cy="39724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10" name="Rectangle 209">
            <a:extLst>
              <a:ext uri="{FF2B5EF4-FFF2-40B4-BE49-F238E27FC236}">
                <a16:creationId xmlns:a16="http://schemas.microsoft.com/office/drawing/2014/main" id="{802BDCA3-8AE9-42CC-8679-AA8DA7B11C1A}"/>
              </a:ext>
            </a:extLst>
          </p:cNvPr>
          <p:cNvSpPr/>
          <p:nvPr/>
        </p:nvSpPr>
        <p:spPr>
          <a:xfrm>
            <a:off x="584281" y="5239674"/>
            <a:ext cx="316018" cy="39724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11" name="Rectangle 210">
            <a:extLst>
              <a:ext uri="{FF2B5EF4-FFF2-40B4-BE49-F238E27FC236}">
                <a16:creationId xmlns:a16="http://schemas.microsoft.com/office/drawing/2014/main" id="{6C38F994-AC2D-4687-AD51-6D6533CCF981}"/>
              </a:ext>
            </a:extLst>
          </p:cNvPr>
          <p:cNvSpPr/>
          <p:nvPr/>
        </p:nvSpPr>
        <p:spPr>
          <a:xfrm>
            <a:off x="1216317" y="5239674"/>
            <a:ext cx="316018" cy="39724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12" name="Rectangle 211">
            <a:extLst>
              <a:ext uri="{FF2B5EF4-FFF2-40B4-BE49-F238E27FC236}">
                <a16:creationId xmlns:a16="http://schemas.microsoft.com/office/drawing/2014/main" id="{0B2963A7-8907-40A7-9041-A27E9CFA0CCA}"/>
              </a:ext>
            </a:extLst>
          </p:cNvPr>
          <p:cNvSpPr/>
          <p:nvPr/>
        </p:nvSpPr>
        <p:spPr>
          <a:xfrm>
            <a:off x="1848355" y="5239674"/>
            <a:ext cx="316018" cy="39724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13" name="Rectangle 212">
            <a:extLst>
              <a:ext uri="{FF2B5EF4-FFF2-40B4-BE49-F238E27FC236}">
                <a16:creationId xmlns:a16="http://schemas.microsoft.com/office/drawing/2014/main" id="{81909F5A-5131-4BE9-ABBB-901ECAAEEBA6}"/>
              </a:ext>
            </a:extLst>
          </p:cNvPr>
          <p:cNvSpPr/>
          <p:nvPr/>
        </p:nvSpPr>
        <p:spPr>
          <a:xfrm>
            <a:off x="2480391" y="5239674"/>
            <a:ext cx="316018" cy="39724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14" name="Rectangle 213">
            <a:extLst>
              <a:ext uri="{FF2B5EF4-FFF2-40B4-BE49-F238E27FC236}">
                <a16:creationId xmlns:a16="http://schemas.microsoft.com/office/drawing/2014/main" id="{10710DA8-409C-4934-A67F-D1D4B3981394}"/>
              </a:ext>
            </a:extLst>
          </p:cNvPr>
          <p:cNvSpPr/>
          <p:nvPr/>
        </p:nvSpPr>
        <p:spPr>
          <a:xfrm>
            <a:off x="3112427" y="5239674"/>
            <a:ext cx="316018" cy="39724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15" name="Rectangle 214">
            <a:extLst>
              <a:ext uri="{FF2B5EF4-FFF2-40B4-BE49-F238E27FC236}">
                <a16:creationId xmlns:a16="http://schemas.microsoft.com/office/drawing/2014/main" id="{CF9A8795-3906-4377-8E64-81CC3321CFF2}"/>
              </a:ext>
            </a:extLst>
          </p:cNvPr>
          <p:cNvSpPr/>
          <p:nvPr/>
        </p:nvSpPr>
        <p:spPr>
          <a:xfrm>
            <a:off x="3744465" y="5239674"/>
            <a:ext cx="316018" cy="39724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A215DAC-12BC-4F6C-9318-23C2F738AF93}"/>
              </a:ext>
            </a:extLst>
          </p:cNvPr>
          <p:cNvSpPr txBox="1"/>
          <p:nvPr/>
        </p:nvSpPr>
        <p:spPr>
          <a:xfrm>
            <a:off x="622798" y="5628507"/>
            <a:ext cx="3715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Multi-point crossover (“odd-even”)</a:t>
            </a: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DFA30C9D-FF82-4997-BAE5-FCF180401588}"/>
              </a:ext>
            </a:extLst>
          </p:cNvPr>
          <p:cNvSpPr txBox="1"/>
          <p:nvPr/>
        </p:nvSpPr>
        <p:spPr>
          <a:xfrm>
            <a:off x="5027534" y="5628507"/>
            <a:ext cx="35321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Multi-point crossover (“random”)</a:t>
            </a:r>
          </a:p>
        </p:txBody>
      </p:sp>
      <p:sp>
        <p:nvSpPr>
          <p:cNvPr id="241" name="Rectangle 240">
            <a:extLst>
              <a:ext uri="{FF2B5EF4-FFF2-40B4-BE49-F238E27FC236}">
                <a16:creationId xmlns:a16="http://schemas.microsoft.com/office/drawing/2014/main" id="{AFFFCCAE-576F-4DB7-8032-88DA458CC9FD}"/>
              </a:ext>
            </a:extLst>
          </p:cNvPr>
          <p:cNvSpPr/>
          <p:nvPr/>
        </p:nvSpPr>
        <p:spPr>
          <a:xfrm>
            <a:off x="4897518" y="4760302"/>
            <a:ext cx="316018" cy="39724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42" name="Rectangle 241">
            <a:extLst>
              <a:ext uri="{FF2B5EF4-FFF2-40B4-BE49-F238E27FC236}">
                <a16:creationId xmlns:a16="http://schemas.microsoft.com/office/drawing/2014/main" id="{1A00B8B2-E7FE-42A7-B82E-95951E121FB3}"/>
              </a:ext>
            </a:extLst>
          </p:cNvPr>
          <p:cNvSpPr/>
          <p:nvPr/>
        </p:nvSpPr>
        <p:spPr>
          <a:xfrm>
            <a:off x="5213536" y="4760302"/>
            <a:ext cx="316018" cy="39724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43" name="Rectangle 242">
            <a:extLst>
              <a:ext uri="{FF2B5EF4-FFF2-40B4-BE49-F238E27FC236}">
                <a16:creationId xmlns:a16="http://schemas.microsoft.com/office/drawing/2014/main" id="{8E423A91-29BF-47A9-A30B-78B72090B348}"/>
              </a:ext>
            </a:extLst>
          </p:cNvPr>
          <p:cNvSpPr/>
          <p:nvPr/>
        </p:nvSpPr>
        <p:spPr>
          <a:xfrm>
            <a:off x="5529554" y="4760302"/>
            <a:ext cx="316018" cy="39724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1</a:t>
            </a:r>
          </a:p>
        </p:txBody>
      </p:sp>
      <p:sp>
        <p:nvSpPr>
          <p:cNvPr id="244" name="Rectangle 243">
            <a:extLst>
              <a:ext uri="{FF2B5EF4-FFF2-40B4-BE49-F238E27FC236}">
                <a16:creationId xmlns:a16="http://schemas.microsoft.com/office/drawing/2014/main" id="{D0456D84-7232-4481-9FD2-621313E91C2E}"/>
              </a:ext>
            </a:extLst>
          </p:cNvPr>
          <p:cNvSpPr/>
          <p:nvPr/>
        </p:nvSpPr>
        <p:spPr>
          <a:xfrm>
            <a:off x="6161592" y="4760302"/>
            <a:ext cx="316018" cy="39724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1</a:t>
            </a:r>
          </a:p>
        </p:txBody>
      </p:sp>
      <p:sp>
        <p:nvSpPr>
          <p:cNvPr id="245" name="Rectangle 244">
            <a:extLst>
              <a:ext uri="{FF2B5EF4-FFF2-40B4-BE49-F238E27FC236}">
                <a16:creationId xmlns:a16="http://schemas.microsoft.com/office/drawing/2014/main" id="{8517A0C4-3821-4F04-AD01-9D06DCCC9165}"/>
              </a:ext>
            </a:extLst>
          </p:cNvPr>
          <p:cNvSpPr/>
          <p:nvPr/>
        </p:nvSpPr>
        <p:spPr>
          <a:xfrm>
            <a:off x="6477610" y="4760302"/>
            <a:ext cx="316018" cy="39724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1</a:t>
            </a:r>
          </a:p>
        </p:txBody>
      </p:sp>
      <p:sp>
        <p:nvSpPr>
          <p:cNvPr id="246" name="Rectangle 245">
            <a:extLst>
              <a:ext uri="{FF2B5EF4-FFF2-40B4-BE49-F238E27FC236}">
                <a16:creationId xmlns:a16="http://schemas.microsoft.com/office/drawing/2014/main" id="{0ADB2A9F-3C49-44AD-8720-121803B54164}"/>
              </a:ext>
            </a:extLst>
          </p:cNvPr>
          <p:cNvSpPr/>
          <p:nvPr/>
        </p:nvSpPr>
        <p:spPr>
          <a:xfrm>
            <a:off x="8373720" y="4760302"/>
            <a:ext cx="316018" cy="39724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47" name="Rectangle 246">
            <a:extLst>
              <a:ext uri="{FF2B5EF4-FFF2-40B4-BE49-F238E27FC236}">
                <a16:creationId xmlns:a16="http://schemas.microsoft.com/office/drawing/2014/main" id="{07C656D4-0EF9-46B2-98F3-61C89C1C4A75}"/>
              </a:ext>
            </a:extLst>
          </p:cNvPr>
          <p:cNvSpPr/>
          <p:nvPr/>
        </p:nvSpPr>
        <p:spPr>
          <a:xfrm>
            <a:off x="5845574" y="4760302"/>
            <a:ext cx="316018" cy="39724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48" name="Rectangle 247">
            <a:extLst>
              <a:ext uri="{FF2B5EF4-FFF2-40B4-BE49-F238E27FC236}">
                <a16:creationId xmlns:a16="http://schemas.microsoft.com/office/drawing/2014/main" id="{E1CF160F-4C8F-4A71-90A6-D9FE83E6BE34}"/>
              </a:ext>
            </a:extLst>
          </p:cNvPr>
          <p:cNvSpPr/>
          <p:nvPr/>
        </p:nvSpPr>
        <p:spPr>
          <a:xfrm>
            <a:off x="6793628" y="4760302"/>
            <a:ext cx="316018" cy="39724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49" name="Rectangle 248">
            <a:extLst>
              <a:ext uri="{FF2B5EF4-FFF2-40B4-BE49-F238E27FC236}">
                <a16:creationId xmlns:a16="http://schemas.microsoft.com/office/drawing/2014/main" id="{56BDFDA4-CC1E-4423-8D8A-4AB027113065}"/>
              </a:ext>
            </a:extLst>
          </p:cNvPr>
          <p:cNvSpPr/>
          <p:nvPr/>
        </p:nvSpPr>
        <p:spPr>
          <a:xfrm>
            <a:off x="7109646" y="4760302"/>
            <a:ext cx="316018" cy="39724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50" name="Rectangle 249">
            <a:extLst>
              <a:ext uri="{FF2B5EF4-FFF2-40B4-BE49-F238E27FC236}">
                <a16:creationId xmlns:a16="http://schemas.microsoft.com/office/drawing/2014/main" id="{00B0F7D5-4BF1-4A08-BFBC-FD0DA51B9658}"/>
              </a:ext>
            </a:extLst>
          </p:cNvPr>
          <p:cNvSpPr/>
          <p:nvPr/>
        </p:nvSpPr>
        <p:spPr>
          <a:xfrm>
            <a:off x="7425664" y="4760302"/>
            <a:ext cx="316018" cy="39724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51" name="Rectangle 250">
            <a:extLst>
              <a:ext uri="{FF2B5EF4-FFF2-40B4-BE49-F238E27FC236}">
                <a16:creationId xmlns:a16="http://schemas.microsoft.com/office/drawing/2014/main" id="{9EE1411C-DBE9-4D37-9A62-E64631BE3F5E}"/>
              </a:ext>
            </a:extLst>
          </p:cNvPr>
          <p:cNvSpPr/>
          <p:nvPr/>
        </p:nvSpPr>
        <p:spPr>
          <a:xfrm>
            <a:off x="7741684" y="4760302"/>
            <a:ext cx="316018" cy="39724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52" name="Rectangle 251">
            <a:extLst>
              <a:ext uri="{FF2B5EF4-FFF2-40B4-BE49-F238E27FC236}">
                <a16:creationId xmlns:a16="http://schemas.microsoft.com/office/drawing/2014/main" id="{21FB28DC-910A-4F06-AAAB-CB98B3AB7B7E}"/>
              </a:ext>
            </a:extLst>
          </p:cNvPr>
          <p:cNvSpPr/>
          <p:nvPr/>
        </p:nvSpPr>
        <p:spPr>
          <a:xfrm>
            <a:off x="8057702" y="4760302"/>
            <a:ext cx="316018" cy="39724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53" name="Rectangle 252">
            <a:extLst>
              <a:ext uri="{FF2B5EF4-FFF2-40B4-BE49-F238E27FC236}">
                <a16:creationId xmlns:a16="http://schemas.microsoft.com/office/drawing/2014/main" id="{3D6DBE0E-7533-47F8-A092-BE5A2AE23E38}"/>
              </a:ext>
            </a:extLst>
          </p:cNvPr>
          <p:cNvSpPr/>
          <p:nvPr/>
        </p:nvSpPr>
        <p:spPr>
          <a:xfrm>
            <a:off x="5845574" y="5239674"/>
            <a:ext cx="316018" cy="39724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54" name="Rectangle 253">
            <a:extLst>
              <a:ext uri="{FF2B5EF4-FFF2-40B4-BE49-F238E27FC236}">
                <a16:creationId xmlns:a16="http://schemas.microsoft.com/office/drawing/2014/main" id="{99B97ABA-B6B4-477E-B9D1-A33849ADB76B}"/>
              </a:ext>
            </a:extLst>
          </p:cNvPr>
          <p:cNvSpPr/>
          <p:nvPr/>
        </p:nvSpPr>
        <p:spPr>
          <a:xfrm>
            <a:off x="6793628" y="5239674"/>
            <a:ext cx="316018" cy="39724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1</a:t>
            </a:r>
          </a:p>
        </p:txBody>
      </p:sp>
      <p:sp>
        <p:nvSpPr>
          <p:cNvPr id="255" name="Rectangle 254">
            <a:extLst>
              <a:ext uri="{FF2B5EF4-FFF2-40B4-BE49-F238E27FC236}">
                <a16:creationId xmlns:a16="http://schemas.microsoft.com/office/drawing/2014/main" id="{AA50F8B9-98D9-4752-A5C1-316D0556610E}"/>
              </a:ext>
            </a:extLst>
          </p:cNvPr>
          <p:cNvSpPr/>
          <p:nvPr/>
        </p:nvSpPr>
        <p:spPr>
          <a:xfrm>
            <a:off x="7109646" y="5239674"/>
            <a:ext cx="316018" cy="39724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56" name="Rectangle 255">
            <a:extLst>
              <a:ext uri="{FF2B5EF4-FFF2-40B4-BE49-F238E27FC236}">
                <a16:creationId xmlns:a16="http://schemas.microsoft.com/office/drawing/2014/main" id="{68306B43-5205-48C3-9AB4-F4CA59072E11}"/>
              </a:ext>
            </a:extLst>
          </p:cNvPr>
          <p:cNvSpPr/>
          <p:nvPr/>
        </p:nvSpPr>
        <p:spPr>
          <a:xfrm>
            <a:off x="7425664" y="5239674"/>
            <a:ext cx="316018" cy="39724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1</a:t>
            </a:r>
          </a:p>
        </p:txBody>
      </p:sp>
      <p:sp>
        <p:nvSpPr>
          <p:cNvPr id="257" name="Rectangle 256">
            <a:extLst>
              <a:ext uri="{FF2B5EF4-FFF2-40B4-BE49-F238E27FC236}">
                <a16:creationId xmlns:a16="http://schemas.microsoft.com/office/drawing/2014/main" id="{2BB77AFA-4F5C-4D1E-8C93-58BC6F229093}"/>
              </a:ext>
            </a:extLst>
          </p:cNvPr>
          <p:cNvSpPr/>
          <p:nvPr/>
        </p:nvSpPr>
        <p:spPr>
          <a:xfrm>
            <a:off x="7741684" y="5239674"/>
            <a:ext cx="316018" cy="39724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58" name="Rectangle 257">
            <a:extLst>
              <a:ext uri="{FF2B5EF4-FFF2-40B4-BE49-F238E27FC236}">
                <a16:creationId xmlns:a16="http://schemas.microsoft.com/office/drawing/2014/main" id="{62224345-BE3F-4CC7-AAF0-F1BBCAC65298}"/>
              </a:ext>
            </a:extLst>
          </p:cNvPr>
          <p:cNvSpPr/>
          <p:nvPr/>
        </p:nvSpPr>
        <p:spPr>
          <a:xfrm>
            <a:off x="8057702" y="5239674"/>
            <a:ext cx="316018" cy="39724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1</a:t>
            </a:r>
          </a:p>
        </p:txBody>
      </p:sp>
      <p:sp>
        <p:nvSpPr>
          <p:cNvPr id="259" name="Rectangle 258">
            <a:extLst>
              <a:ext uri="{FF2B5EF4-FFF2-40B4-BE49-F238E27FC236}">
                <a16:creationId xmlns:a16="http://schemas.microsoft.com/office/drawing/2014/main" id="{8E721CAD-B6BF-4E2D-A28B-39D16FF13024}"/>
              </a:ext>
            </a:extLst>
          </p:cNvPr>
          <p:cNvSpPr/>
          <p:nvPr/>
        </p:nvSpPr>
        <p:spPr>
          <a:xfrm>
            <a:off x="4897518" y="5239674"/>
            <a:ext cx="316018" cy="39724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60" name="Rectangle 259">
            <a:extLst>
              <a:ext uri="{FF2B5EF4-FFF2-40B4-BE49-F238E27FC236}">
                <a16:creationId xmlns:a16="http://schemas.microsoft.com/office/drawing/2014/main" id="{7211B1AA-7F75-4056-B4C5-26BD069F5343}"/>
              </a:ext>
            </a:extLst>
          </p:cNvPr>
          <p:cNvSpPr/>
          <p:nvPr/>
        </p:nvSpPr>
        <p:spPr>
          <a:xfrm>
            <a:off x="5213536" y="5239674"/>
            <a:ext cx="316018" cy="39724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61" name="Rectangle 260">
            <a:extLst>
              <a:ext uri="{FF2B5EF4-FFF2-40B4-BE49-F238E27FC236}">
                <a16:creationId xmlns:a16="http://schemas.microsoft.com/office/drawing/2014/main" id="{3DCB0957-99D0-454D-B92B-3431B872E3B6}"/>
              </a:ext>
            </a:extLst>
          </p:cNvPr>
          <p:cNvSpPr/>
          <p:nvPr/>
        </p:nvSpPr>
        <p:spPr>
          <a:xfrm>
            <a:off x="5529554" y="5239674"/>
            <a:ext cx="316018" cy="39724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62" name="Rectangle 261">
            <a:extLst>
              <a:ext uri="{FF2B5EF4-FFF2-40B4-BE49-F238E27FC236}">
                <a16:creationId xmlns:a16="http://schemas.microsoft.com/office/drawing/2014/main" id="{D2EB1F27-E76C-4FD5-9E8B-9550BDD55350}"/>
              </a:ext>
            </a:extLst>
          </p:cNvPr>
          <p:cNvSpPr/>
          <p:nvPr/>
        </p:nvSpPr>
        <p:spPr>
          <a:xfrm>
            <a:off x="6161592" y="5239674"/>
            <a:ext cx="316018" cy="39724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63" name="Rectangle 262">
            <a:extLst>
              <a:ext uri="{FF2B5EF4-FFF2-40B4-BE49-F238E27FC236}">
                <a16:creationId xmlns:a16="http://schemas.microsoft.com/office/drawing/2014/main" id="{CEA9FD4D-8499-4426-B806-D6B6661DAF18}"/>
              </a:ext>
            </a:extLst>
          </p:cNvPr>
          <p:cNvSpPr/>
          <p:nvPr/>
        </p:nvSpPr>
        <p:spPr>
          <a:xfrm>
            <a:off x="6477610" y="5239674"/>
            <a:ext cx="316018" cy="39724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64" name="Rectangle 263">
            <a:extLst>
              <a:ext uri="{FF2B5EF4-FFF2-40B4-BE49-F238E27FC236}">
                <a16:creationId xmlns:a16="http://schemas.microsoft.com/office/drawing/2014/main" id="{CA8E7F3D-E2B9-4D67-AD18-1C35C4B8C4A7}"/>
              </a:ext>
            </a:extLst>
          </p:cNvPr>
          <p:cNvSpPr/>
          <p:nvPr/>
        </p:nvSpPr>
        <p:spPr>
          <a:xfrm>
            <a:off x="8373720" y="5239674"/>
            <a:ext cx="316018" cy="39724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2876161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0">
      <a:majorFont>
        <a:latin typeface="Segoe UI Light"/>
        <a:ea typeface="游ゴシック Light"/>
        <a:cs typeface=""/>
      </a:majorFont>
      <a:minorFont>
        <a:latin typeface="Segoe UI"/>
        <a:ea typeface="游ゴシック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.xml"/></Relationships>
</file>

<file path=customXml/_rels/item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.xml"/></Relationships>
</file>

<file path=customXml/_rels/item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_rels/item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.xml"/></Relationships>
</file>

<file path=customXml/item1.xml><?xml version="1.0" encoding="utf-8"?>
<Control xmlns="http://schemas.microsoft.com/VisualStudio/2011/storyboarding/control/v1.0">
  <Id Name="System.Storyboarding.Common.DropdownBox" RevisionId="68ea164d-c1de-47a5-804f-d4d1290fa524" Stencil="System.Storyboarding.Common" StencilRevisionId="68ea164d-c1de-47a5-804f-d4d1290fa524" StencilVersion="0.1"/>
</Control>
</file>

<file path=customXml/item10.xml><?xml version="1.0" encoding="utf-8"?>
<Control xmlns="http://schemas.microsoft.com/VisualStudio/2011/storyboarding/control/v1.0">
  <Id Name="System.Storyboarding.Common.SearchBox" RevisionId="68ea164d-c1de-47a5-804f-d4d1290fa524" Stencil="System.Storyboarding.Common" StencilRevisionId="68ea164d-c1de-47a5-804f-d4d1290fa524" StencilVersion="0.1"/>
</Control>
</file>

<file path=customXml/item11.xml><?xml version="1.0" encoding="utf-8"?>
<Control xmlns="http://schemas.microsoft.com/VisualStudio/2011/storyboarding/control">
  <Id Name="System.Storyboarding.Media.WebAd" Revision="1" Stencil="System.Storyboarding.Media" StencilVersion="0.1"/>
</Control>
</file>

<file path=customXml/item12.xml><?xml version="1.0" encoding="utf-8"?>
<Control xmlns="http://schemas.microsoft.com/VisualStudio/2011/storyboarding/control/v1.0">
  <Id Name="System.Storyboarding.Media.Image" RevisionId="658c0869-8ded-44f2-a68a-f8e8fcb7d3bd" Stencil="System.Storyboarding.Media" StencilRevisionId="658c0869-8ded-44f2-a68a-f8e8fcb7d3bd" StencilVersion="0.1"/>
</Control>
</file>

<file path=customXml/item2.xml><?xml version="1.0" encoding="utf-8"?>
<Control xmlns="http://schemas.microsoft.com/VisualStudio/2011/storyboarding/control/v1.0">
  <Id Name="System.Storyboarding.Common.Text" RevisionId="68ea164d-c1de-47a5-804f-d4d1290fa524" Stencil="System.Storyboarding.Common" StencilRevisionId="68ea164d-c1de-47a5-804f-d4d1290fa524" StencilVersion="0.1"/>
</Control>
</file>

<file path=customXml/item3.xml><?xml version="1.0" encoding="utf-8"?>
<Control xmlns="http://schemas.microsoft.com/VisualStudio/2011/storyboarding/control/v1.0">
  <Id Name="System.Storyboarding.Common.Text" RevisionId="68ea164d-c1de-47a5-804f-d4d1290fa524" Stencil="System.Storyboarding.Common" StencilRevisionId="68ea164d-c1de-47a5-804f-d4d1290fa524" StencilVersion="0.1"/>
</Control>
</file>

<file path=customXml/item4.xml><?xml version="1.0" encoding="utf-8"?>
<Control xmlns="http://schemas.microsoft.com/VisualStudio/2011/storyboarding/control">
  <Id Name="System.Storyboarding.Backgrounds.SharePoint" Revision="1" Stencil="System.Storyboarding.Backgrounds" StencilVersion="0.1"/>
</Control>
</file>

<file path=customXml/item5.xml><?xml version="1.0" encoding="utf-8"?>
<Control xmlns="http://schemas.microsoft.com/VisualStudio/2011/storyboarding/control/v1.0">
  <Id Name="System.Storyboarding.Icons.FolderOpen" RevisionId="05cd6d03-c0b2-488e-98a7-d68de69a2cfc" Stencil="System.Storyboarding.Icons" StencilRevisionId="05cd6d03-c0b2-488e-98a7-d68de69a2cfc" StencilVersion="0.1"/>
</Control>
</file>

<file path=customXml/item6.xml><?xml version="1.0" encoding="utf-8"?>
<Control xmlns="http://schemas.microsoft.com/VisualStudio/2011/storyboarding/control/v1.0">
  <Id Name="System.Storyboarding.Common.Text" RevisionId="68ea164d-c1de-47a5-804f-d4d1290fa524" Stencil="System.Storyboarding.Common" StencilRevisionId="68ea164d-c1de-47a5-804f-d4d1290fa524" StencilVersion="0.1"/>
</Control>
</file>

<file path=customXml/item7.xml><?xml version="1.0" encoding="utf-8"?>
<Control xmlns="http://schemas.microsoft.com/VisualStudio/2011/storyboarding/control/v1.0">
  <Id Name="System.Storyboarding.Common.Text" RevisionId="68ea164d-c1de-47a5-804f-d4d1290fa524" Stencil="System.Storyboarding.Common" StencilRevisionId="68ea164d-c1de-47a5-804f-d4d1290fa524" StencilVersion="0.1"/>
</Control>
</file>

<file path=customXml/item8.xml><?xml version="1.0" encoding="utf-8"?>
<Control xmlns="http://schemas.microsoft.com/VisualStudio/2011/storyboarding/control/v1.0">
  <Id Name="System.Storyboarding.Common.Text" RevisionId="68ea164d-c1de-47a5-804f-d4d1290fa524" Stencil="System.Storyboarding.Common" StencilRevisionId="68ea164d-c1de-47a5-804f-d4d1290fa524" StencilVersion="0.1"/>
</Control>
</file>

<file path=customXml/item9.xml><?xml version="1.0" encoding="utf-8"?>
<Control xmlns="http://schemas.microsoft.com/VisualStudio/2011/storyboarding/control/v1.0">
  <Id Name="System.Storyboarding.Icons.Help" RevisionId="05cd6d03-c0b2-488e-98a7-d68de69a2cfc" Stencil="System.Storyboarding.Icons" StencilRevisionId="05cd6d03-c0b2-488e-98a7-d68de69a2cfc" StencilVersion="0.1"/>
</Control>
</file>

<file path=customXml/itemProps1.xml><?xml version="1.0" encoding="utf-8"?>
<ds:datastoreItem xmlns:ds="http://schemas.openxmlformats.org/officeDocument/2006/customXml" ds:itemID="{5A6F5145-09F5-421E-ABA8-035D9DF59D73}">
  <ds:schemaRefs>
    <ds:schemaRef ds:uri="http://schemas.microsoft.com/VisualStudio/2011/storyboarding/control/v1.0"/>
  </ds:schemaRefs>
</ds:datastoreItem>
</file>

<file path=customXml/itemProps10.xml><?xml version="1.0" encoding="utf-8"?>
<ds:datastoreItem xmlns:ds="http://schemas.openxmlformats.org/officeDocument/2006/customXml" ds:itemID="{AB8AF5A6-FA45-4246-A67D-74215671FBEF}">
  <ds:schemaRefs>
    <ds:schemaRef ds:uri="http://schemas.microsoft.com/VisualStudio/2011/storyboarding/control/v1.0"/>
  </ds:schemaRefs>
</ds:datastoreItem>
</file>

<file path=customXml/itemProps11.xml><?xml version="1.0" encoding="utf-8"?>
<ds:datastoreItem xmlns:ds="http://schemas.openxmlformats.org/officeDocument/2006/customXml" ds:itemID="{D23D96C8-A2D2-40D8-8907-1969DA7EF15F}">
  <ds:schemaRefs>
    <ds:schemaRef ds:uri="http://schemas.microsoft.com/VisualStudio/2011/storyboarding/control"/>
  </ds:schemaRefs>
</ds:datastoreItem>
</file>

<file path=customXml/itemProps12.xml><?xml version="1.0" encoding="utf-8"?>
<ds:datastoreItem xmlns:ds="http://schemas.openxmlformats.org/officeDocument/2006/customXml" ds:itemID="{366DA436-CE30-453F-9CC1-28AD3B50F144}">
  <ds:schemaRefs>
    <ds:schemaRef ds:uri="http://schemas.microsoft.com/VisualStudio/2011/storyboarding/control/v1.0"/>
  </ds:schemaRefs>
</ds:datastoreItem>
</file>

<file path=customXml/itemProps2.xml><?xml version="1.0" encoding="utf-8"?>
<ds:datastoreItem xmlns:ds="http://schemas.openxmlformats.org/officeDocument/2006/customXml" ds:itemID="{BCFDDF06-4D2E-4D6D-9A1B-C447B3F4EA67}">
  <ds:schemaRefs>
    <ds:schemaRef ds:uri="http://schemas.microsoft.com/VisualStudio/2011/storyboarding/control/v1.0"/>
  </ds:schemaRefs>
</ds:datastoreItem>
</file>

<file path=customXml/itemProps3.xml><?xml version="1.0" encoding="utf-8"?>
<ds:datastoreItem xmlns:ds="http://schemas.openxmlformats.org/officeDocument/2006/customXml" ds:itemID="{6089AD14-2AFF-487A-A99A-106B05215CC5}">
  <ds:schemaRefs>
    <ds:schemaRef ds:uri="http://schemas.microsoft.com/VisualStudio/2011/storyboarding/control/v1.0"/>
  </ds:schemaRefs>
</ds:datastoreItem>
</file>

<file path=customXml/itemProps4.xml><?xml version="1.0" encoding="utf-8"?>
<ds:datastoreItem xmlns:ds="http://schemas.openxmlformats.org/officeDocument/2006/customXml" ds:itemID="{CC3179F3-27FC-4C3B-B6E0-5C0C670B056B}">
  <ds:schemaRefs>
    <ds:schemaRef ds:uri="http://schemas.microsoft.com/VisualStudio/2011/storyboarding/control"/>
  </ds:schemaRefs>
</ds:datastoreItem>
</file>

<file path=customXml/itemProps5.xml><?xml version="1.0" encoding="utf-8"?>
<ds:datastoreItem xmlns:ds="http://schemas.openxmlformats.org/officeDocument/2006/customXml" ds:itemID="{6CA1E503-3BE5-48F9-8903-1F5A0E5B53FA}">
  <ds:schemaRefs>
    <ds:schemaRef ds:uri="http://schemas.microsoft.com/VisualStudio/2011/storyboarding/control/v1.0"/>
  </ds:schemaRefs>
</ds:datastoreItem>
</file>

<file path=customXml/itemProps6.xml><?xml version="1.0" encoding="utf-8"?>
<ds:datastoreItem xmlns:ds="http://schemas.openxmlformats.org/officeDocument/2006/customXml" ds:itemID="{4475BC4D-1BB3-42EE-94C9-1B162D8BAFED}">
  <ds:schemaRefs>
    <ds:schemaRef ds:uri="http://schemas.microsoft.com/VisualStudio/2011/storyboarding/control/v1.0"/>
  </ds:schemaRefs>
</ds:datastoreItem>
</file>

<file path=customXml/itemProps7.xml><?xml version="1.0" encoding="utf-8"?>
<ds:datastoreItem xmlns:ds="http://schemas.openxmlformats.org/officeDocument/2006/customXml" ds:itemID="{E83CE332-ECC5-4BAC-A734-C260BE747A0D}">
  <ds:schemaRefs>
    <ds:schemaRef ds:uri="http://schemas.microsoft.com/VisualStudio/2011/storyboarding/control/v1.0"/>
  </ds:schemaRefs>
</ds:datastoreItem>
</file>

<file path=customXml/itemProps8.xml><?xml version="1.0" encoding="utf-8"?>
<ds:datastoreItem xmlns:ds="http://schemas.openxmlformats.org/officeDocument/2006/customXml" ds:itemID="{D876FCC0-9E7A-48B1-8E50-1A0759F74E0A}">
  <ds:schemaRefs>
    <ds:schemaRef ds:uri="http://schemas.microsoft.com/VisualStudio/2011/storyboarding/control/v1.0"/>
  </ds:schemaRefs>
</ds:datastoreItem>
</file>

<file path=customXml/itemProps9.xml><?xml version="1.0" encoding="utf-8"?>
<ds:datastoreItem xmlns:ds="http://schemas.openxmlformats.org/officeDocument/2006/customXml" ds:itemID="{E8B65369-76D4-44B9-8CEB-D454AC76CCEB}">
  <ds:schemaRefs>
    <ds:schemaRef ds:uri="http://schemas.microsoft.com/VisualStudio/2011/storyboarding/control/v1.0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2386</TotalTime>
  <Words>1540</Words>
  <Application>Microsoft Office PowerPoint</Application>
  <PresentationFormat>On-screen Show (4:3)</PresentationFormat>
  <Paragraphs>437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4" baseType="lpstr">
      <vt:lpstr>ヒラギノ角ゴ Pro W3</vt:lpstr>
      <vt:lpstr>Arial</vt:lpstr>
      <vt:lpstr>Calibri</vt:lpstr>
      <vt:lpstr>Cambria Math</vt:lpstr>
      <vt:lpstr>Segoe UI</vt:lpstr>
      <vt:lpstr>Segoe UI Light</vt:lpstr>
      <vt:lpstr>Office Theme</vt:lpstr>
      <vt:lpstr>Information Science</vt:lpstr>
      <vt:lpstr>Agenda</vt:lpstr>
      <vt:lpstr>What is Artificial Intelligence?</vt:lpstr>
      <vt:lpstr>Context of AI and Algorithms</vt:lpstr>
      <vt:lpstr>Genetic Algorithm (GA)</vt:lpstr>
      <vt:lpstr>Genetic Algorithm (GA)</vt:lpstr>
      <vt:lpstr>Back to the ’sack: Not everything is solved by greed! (And not everything is solved quickly enough by brute force)</vt:lpstr>
      <vt:lpstr>GA: Selection</vt:lpstr>
      <vt:lpstr>GA: Crossover</vt:lpstr>
      <vt:lpstr>GA: Mutation</vt:lpstr>
      <vt:lpstr>Results of GA: A system that improves itself</vt:lpstr>
      <vt:lpstr>Machine Learning</vt:lpstr>
      <vt:lpstr>How can computers learn?</vt:lpstr>
      <vt:lpstr>Supervised &amp; Unsupervised Learning</vt:lpstr>
      <vt:lpstr>Regression: What influences housing prices?</vt:lpstr>
      <vt:lpstr>Converting Data Points to Insights: Establishing a Trend</vt:lpstr>
      <vt:lpstr>There is a trend here, but how do we explain the relationship?</vt:lpstr>
      <vt:lpstr>Cost Function</vt:lpstr>
      <vt:lpstr>That’s all the characters introduced.</vt:lpstr>
      <vt:lpstr>How to adjust m and c?</vt:lpstr>
      <vt:lpstr>Gradient Descent Concept (No, we’re not going to brute force again.)</vt:lpstr>
      <vt:lpstr>Gradient Descent Magic Math (This is the hardest math today.)</vt:lpstr>
      <vt:lpstr>Gradient Descent Math (Continued)</vt:lpstr>
      <vt:lpstr>Gradient Descent Math (Final math slide, I promise)</vt:lpstr>
      <vt:lpstr>PowerPoint Presentation</vt:lpstr>
      <vt:lpstr>Finally!</vt:lpstr>
      <vt:lpstr>Other forms of regression exist!</vt:lpstr>
      <vt:lpstr>Uses of Regression</vt:lpstr>
      <vt:lpstr>But in real life, we can do more.</vt:lpstr>
      <vt:lpstr>Neural Network</vt:lpstr>
      <vt:lpstr>What is Neural Network (NN)?</vt:lpstr>
      <vt:lpstr>What makes NNs work?</vt:lpstr>
      <vt:lpstr>Specifically, this kind of math.</vt:lpstr>
      <vt:lpstr>Simulation &amp; Playground</vt:lpstr>
      <vt:lpstr>Wait, what about deep learning?</vt:lpstr>
      <vt:lpstr>Why add more layers?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Science and Information Processing</dc:title>
  <dc:creator>NAKASAN CHAWANAT</dc:creator>
  <cp:lastModifiedBy>C. Nakasan</cp:lastModifiedBy>
  <cp:revision>101</cp:revision>
  <dcterms:created xsi:type="dcterms:W3CDTF">2019-06-11T02:59:11Z</dcterms:created>
  <dcterms:modified xsi:type="dcterms:W3CDTF">2021-10-26T05:07:31Z</dcterms:modified>
</cp:coreProperties>
</file>